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09" r:id="rId17"/>
    <p:sldId id="317" r:id="rId18"/>
    <p:sldId id="310" r:id="rId19"/>
    <p:sldId id="311" r:id="rId20"/>
    <p:sldId id="313" r:id="rId21"/>
    <p:sldId id="314" r:id="rId22"/>
    <p:sldId id="315" r:id="rId23"/>
    <p:sldId id="316" r:id="rId24"/>
    <p:sldId id="323" r:id="rId25"/>
    <p:sldId id="318" r:id="rId26"/>
    <p:sldId id="319" r:id="rId27"/>
    <p:sldId id="320" r:id="rId28"/>
    <p:sldId id="321" r:id="rId29"/>
    <p:sldId id="324" r:id="rId30"/>
    <p:sldId id="322" r:id="rId3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950AA8-7D87-42D6-A97A-49A84A90F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B924FB1-E57E-48B4-B0CF-189D68BBE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CC99413-0437-432A-AB74-DA48FA799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68DD38B-3EEF-49F8-A617-8F103B3C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FB6F6E0-FA6A-4E19-8045-C6C550963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583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A47964-F52A-4148-BF62-07CB70A83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73E1726-E0CE-4BF4-9E19-A6053E3A9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F1DF9A-5706-4EEF-AA6C-942481A1F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50FC860-7063-4B6B-AADC-0831A608B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C829E0-B760-4905-9C0C-EC180013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17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594FAD-68F1-471A-8BE4-7C0C7F817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A86B98-67F0-4F0F-8FDE-F637FD4A3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3B46BA-2B41-40D6-91A9-B0A5E557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55013C-04CE-4B2F-BCB2-53AD1A25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7F66A25-F58D-4C73-8E4C-6DA59E85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182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FA0293-216B-4777-A506-CB3223BF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94540DF-C347-4407-BD36-736905C28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8BB9F86-ED94-4E96-A103-31CE118BD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5363807-85BE-43C2-BAFD-2BB6CCD69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0CA3438-2982-4326-AE6F-74DE9B97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7427D96-33A8-4AE0-A6B8-5F9B189E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11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C613183-F4CE-4BCF-A595-E3E62F5C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627BF68-9BC2-4B27-A097-468505BD4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CF1E4BE-BB98-4707-B818-44463EACF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6DF7FD8-23FF-4B47-A046-849664516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D9CEECC-3A2B-4680-A539-C6E03BE029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6BD29CF-2CBD-4491-AC2A-128D9DD5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75F3FC2-EDD5-4397-8F9E-6C26EAEB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5F4F2CE-F8CA-4263-83CA-C57B9375F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285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5B97FB-5667-4C5C-A170-603EFE9B5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D01C9BA-9129-4B0B-8B51-4B2547BE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3573716-E52E-4199-B5A8-C8341DF1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D93ED25-F0D4-4B8E-9FB7-DB622A3B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097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5F12D4B-558A-4FCC-8E04-36525BB76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2691131-30E7-4795-AC5A-2CF70EC0B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1EB447F-FF14-48AB-9597-4126A8855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3717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C09E74-EAA9-4433-8C9A-86C898006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DD7131E-C1A4-4813-9C0A-21DB5D1E0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DEDC090-E262-4A4D-B90F-546A0C435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BE03B15-F54A-48F9-A4EF-D615FB2D4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271D9F4-BD96-491F-8171-ACC2E831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17D1ED-7C07-493B-81FD-418092C0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27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294D23-E2BD-47B8-908B-5739F4359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0A9303D-E56A-473C-8506-C4FDCC12A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3FFE249-22CC-4BA4-9D1A-394CE22C7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5DB55D-DF45-4E40-9CB2-E7C60C116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61F472C-AEE9-4CBF-BFF7-10356D87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B7A6730-53FD-48F2-8343-4129EAB6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30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60ED3A-1017-44FE-84EA-458A2A20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B9258D3-D482-4A4E-9666-313DF61F8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700C5C7-3124-47AC-8806-CA1DFD3E9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9EA37A8-85AC-4666-98C6-CA23EC9B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6B5B42-92E6-4041-B7A8-25680AEA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041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F2421917-65AB-49A0-BE9D-82A2CEBFE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231E565-7B9B-4E1D-9A7D-73ADE0AD9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5D1AA2-5D70-4362-81FE-E304A9ED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557E75-D22E-4508-B1F5-D6FD642F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6C97143-DE8F-4A5E-BB70-9A018BE97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87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878BAB5-F690-4CA3-87B1-1926D03A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BB3C71E-5714-4EB3-9643-D93323D18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D13FF65-F25D-473D-819F-7F5545986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32D1-BD9E-4BD6-B048-F0EC63AC4A83}" type="datetimeFigureOut">
              <a:rPr lang="zh-TW" altLang="en-US" smtClean="0"/>
              <a:t>2024/11/7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61D6333-691F-43A9-9F5E-7248AE2B7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F6F93CC-F54B-4671-91E9-C91124834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998F9-DDB8-4873-A03B-A0480D3C68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060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naconda.com/downloa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ode.visualstudio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pytorch.org/get-started/locally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5502F678-7667-4C53-82BF-A9527118EB23}"/>
              </a:ext>
            </a:extLst>
          </p:cNvPr>
          <p:cNvSpPr txBox="1"/>
          <p:nvPr/>
        </p:nvSpPr>
        <p:spPr>
          <a:xfrm>
            <a:off x="2686050" y="2891135"/>
            <a:ext cx="7210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影像分析期末報告</a:t>
            </a:r>
            <a:endParaRPr lang="en-US" altLang="zh-TW" sz="5400" b="1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149DA49-D6EA-4768-987A-33978D4C280F}"/>
              </a:ext>
            </a:extLst>
          </p:cNvPr>
          <p:cNvSpPr txBox="1"/>
          <p:nvPr/>
        </p:nvSpPr>
        <p:spPr>
          <a:xfrm>
            <a:off x="538162" y="5257799"/>
            <a:ext cx="11715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</a:t>
            </a:r>
            <a:r>
              <a:rPr lang="en-US" altLang="zh-TW" sz="48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48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基於</a:t>
            </a:r>
            <a:r>
              <a:rPr lang="en-US" altLang="zh-TW" sz="4800" b="1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Unet</a:t>
            </a:r>
            <a:r>
              <a:rPr lang="en-US" altLang="zh-TW" sz="48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2D </a:t>
            </a:r>
            <a:r>
              <a:rPr lang="zh-TW" altLang="en-US" sz="48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海馬體自動分割</a:t>
            </a:r>
            <a:endParaRPr lang="en-US" altLang="zh-TW" sz="4800" b="1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876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92BDB04F-1291-4037-9573-648CADEA8254}"/>
              </a:ext>
            </a:extLst>
          </p:cNvPr>
          <p:cNvSpPr txBox="1"/>
          <p:nvPr/>
        </p:nvSpPr>
        <p:spPr>
          <a:xfrm>
            <a:off x="95251" y="133350"/>
            <a:ext cx="2581274" cy="771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操作順序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B02BE66-DB39-47DE-B8F0-5D38D7486554}"/>
              </a:ext>
            </a:extLst>
          </p:cNvPr>
          <p:cNvSpPr txBox="1"/>
          <p:nvPr/>
        </p:nvSpPr>
        <p:spPr>
          <a:xfrm>
            <a:off x="171451" y="1026558"/>
            <a:ext cx="99059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建置環境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模型建置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優化模型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備註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若有疑問可以聯絡以下兩位助教，實驗室在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EL405</a:t>
            </a:r>
          </a:p>
          <a:p>
            <a:pPr>
              <a:lnSpc>
                <a:spcPct val="150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1.M11212084/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劉學諺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/xuey557@gmail.com</a:t>
            </a:r>
          </a:p>
          <a:p>
            <a:pPr>
              <a:lnSpc>
                <a:spcPct val="150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2.M11212035/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葉鎗銘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en-US" altLang="zh-TW" b="0" i="0" dirty="0">
                <a:solidFill>
                  <a:srgbClr val="222222"/>
                </a:solidFill>
                <a:effectLst/>
                <a:latin typeface="Google Sans"/>
              </a:rPr>
              <a:t>david010977@gmail.com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9928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9B17C2-F73C-4B17-89B3-C1CEAD1B5DD8}"/>
              </a:ext>
            </a:extLst>
          </p:cNvPr>
          <p:cNvSpPr txBox="1"/>
          <p:nvPr/>
        </p:nvSpPr>
        <p:spPr>
          <a:xfrm>
            <a:off x="190499" y="162065"/>
            <a:ext cx="2390775" cy="74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建置環境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5358E4E-600F-488A-B19D-B78688959866}"/>
              </a:ext>
            </a:extLst>
          </p:cNvPr>
          <p:cNvSpPr txBox="1"/>
          <p:nvPr/>
        </p:nvSpPr>
        <p:spPr>
          <a:xfrm>
            <a:off x="190499" y="971833"/>
            <a:ext cx="898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en-US" altLang="zh-TW" dirty="0">
                <a:hlinkClick r:id="rId2"/>
              </a:rPr>
              <a:t>https://www.anaconda.com/download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0957CB3-52BD-4A12-9A62-40BDDEED0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61" y="1532859"/>
            <a:ext cx="8743950" cy="456289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E6E4BED-BE06-4B6E-A7E4-084B1ACCB63E}"/>
              </a:ext>
            </a:extLst>
          </p:cNvPr>
          <p:cNvSpPr/>
          <p:nvPr/>
        </p:nvSpPr>
        <p:spPr>
          <a:xfrm>
            <a:off x="6096000" y="4667250"/>
            <a:ext cx="952500" cy="161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2627631-947D-4152-A98D-7A174C04A9EC}"/>
              </a:ext>
            </a:extLst>
          </p:cNvPr>
          <p:cNvSpPr txBox="1"/>
          <p:nvPr/>
        </p:nvSpPr>
        <p:spPr>
          <a:xfrm>
            <a:off x="9705975" y="4038600"/>
            <a:ext cx="1628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可跳過註冊</a:t>
            </a:r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AC56B05E-BFD9-480A-970A-F38521A18DF9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7048500" y="4223266"/>
            <a:ext cx="2657475" cy="5249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573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8E075FC-3405-4C20-9B92-6DCB50642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32" y="256916"/>
            <a:ext cx="9727443" cy="49169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E51716-5205-40A3-91F6-B1D60FF7EB84}"/>
              </a:ext>
            </a:extLst>
          </p:cNvPr>
          <p:cNvSpPr/>
          <p:nvPr/>
        </p:nvSpPr>
        <p:spPr>
          <a:xfrm>
            <a:off x="627440" y="1181100"/>
            <a:ext cx="9496425" cy="40671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E329D0F-3D48-4AC1-96D2-F19F9DA9B028}"/>
              </a:ext>
            </a:extLst>
          </p:cNvPr>
          <p:cNvSpPr txBox="1"/>
          <p:nvPr/>
        </p:nvSpPr>
        <p:spPr>
          <a:xfrm>
            <a:off x="2486025" y="6098062"/>
            <a:ext cx="598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選擇自己的作業系統，此篇以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windows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為例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8A4BDCBD-9DB6-4A30-ADEF-BA6CF87F4002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5375653" y="5248275"/>
            <a:ext cx="101222" cy="8497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97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F0ED0A39-19D3-42F4-BA08-B76B4071750B}"/>
              </a:ext>
            </a:extLst>
          </p:cNvPr>
          <p:cNvSpPr txBox="1"/>
          <p:nvPr/>
        </p:nvSpPr>
        <p:spPr>
          <a:xfrm>
            <a:off x="114299" y="133633"/>
            <a:ext cx="11258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下載具有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語法的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IDE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，舉凡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vscode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spyder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pycharm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…..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此篇以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vscode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為例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3F2F23A-163F-4843-BE18-1D7113F733F2}"/>
              </a:ext>
            </a:extLst>
          </p:cNvPr>
          <p:cNvSpPr txBox="1"/>
          <p:nvPr/>
        </p:nvSpPr>
        <p:spPr>
          <a:xfrm>
            <a:off x="114299" y="722041"/>
            <a:ext cx="806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Vscode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下載連結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https://code.visualstudio.com/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07FBCB1-BAC2-4126-B26D-CB8F1F116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3" y="1210954"/>
            <a:ext cx="11172825" cy="519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7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E8C60F0-92CF-46FF-AE4E-CDF6EAFBD1B8}"/>
              </a:ext>
            </a:extLst>
          </p:cNvPr>
          <p:cNvSpPr txBox="1"/>
          <p:nvPr/>
        </p:nvSpPr>
        <p:spPr>
          <a:xfrm>
            <a:off x="114300" y="105058"/>
            <a:ext cx="2905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建置環境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757FD09-22A0-4CAE-BB97-2EF5DE7DE62F}"/>
              </a:ext>
            </a:extLst>
          </p:cNvPr>
          <p:cNvSpPr txBox="1"/>
          <p:nvPr/>
        </p:nvSpPr>
        <p:spPr>
          <a:xfrm>
            <a:off x="114300" y="541066"/>
            <a:ext cx="806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當下載完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時，你會有一個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prompt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84563FC-2744-4568-826E-D0069DB24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4" y="1240907"/>
            <a:ext cx="5187411" cy="520751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BFADCD4-07C9-4C38-930B-45C7676B0300}"/>
              </a:ext>
            </a:extLst>
          </p:cNvPr>
          <p:cNvSpPr/>
          <p:nvPr/>
        </p:nvSpPr>
        <p:spPr>
          <a:xfrm>
            <a:off x="723900" y="6057900"/>
            <a:ext cx="1400175" cy="3905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48DF086-4B77-4B0E-A0E4-DD2878346D8E}"/>
              </a:ext>
            </a:extLst>
          </p:cNvPr>
          <p:cNvSpPr txBox="1"/>
          <p:nvPr/>
        </p:nvSpPr>
        <p:spPr>
          <a:xfrm>
            <a:off x="7315200" y="2514600"/>
            <a:ext cx="2676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在電腦的搜尋可以找到</a:t>
            </a: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D627022C-1038-496D-A029-0E843748EEFB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2124075" y="2699266"/>
            <a:ext cx="5191125" cy="35538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594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A70315B5-85E1-4F20-B24B-A4AF9EC2E8B6}"/>
              </a:ext>
            </a:extLst>
          </p:cNvPr>
          <p:cNvSpPr txBox="1"/>
          <p:nvPr/>
        </p:nvSpPr>
        <p:spPr>
          <a:xfrm>
            <a:off x="133350" y="179116"/>
            <a:ext cx="806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接著把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prompt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打開，開始建置環境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66C056C-736C-42E2-8EF4-90497C63D6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2" b="47341"/>
          <a:stretch/>
        </p:blipFill>
        <p:spPr>
          <a:xfrm>
            <a:off x="247650" y="548448"/>
            <a:ext cx="9182100" cy="2500698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C1212E-13EF-405B-BBC8-3DA68160F804}"/>
              </a:ext>
            </a:extLst>
          </p:cNvPr>
          <p:cNvSpPr txBox="1"/>
          <p:nvPr/>
        </p:nvSpPr>
        <p:spPr>
          <a:xfrm>
            <a:off x="247650" y="4086224"/>
            <a:ext cx="117252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輸入指令，</a:t>
            </a:r>
            <a:r>
              <a:rPr lang="en-US" altLang="zh-TW" sz="20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conda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create –n test(test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是你的環境名稱，可以自行更改，就是取你的遊戲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ID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，但竟量不要取太長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python==3.8.0(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表示你要下載的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版本，所以也是可以更改的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。最後案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就會開始跑。</a:t>
            </a:r>
            <a:endParaRPr lang="en-US" altLang="zh-TW" sz="2000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6DDADB7-8853-428E-8BD7-00DFEAE2969C}"/>
              </a:ext>
            </a:extLst>
          </p:cNvPr>
          <p:cNvSpPr/>
          <p:nvPr/>
        </p:nvSpPr>
        <p:spPr>
          <a:xfrm>
            <a:off x="247650" y="933450"/>
            <a:ext cx="4410075" cy="3905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F00A7BD0-C341-4699-8EE1-FF53D313E2F3}"/>
              </a:ext>
            </a:extLst>
          </p:cNvPr>
          <p:cNvCxnSpPr>
            <a:stCxn id="8" idx="2"/>
            <a:endCxn id="7" idx="0"/>
          </p:cNvCxnSpPr>
          <p:nvPr/>
        </p:nvCxnSpPr>
        <p:spPr>
          <a:xfrm>
            <a:off x="2452688" y="1323975"/>
            <a:ext cx="3657600" cy="27622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06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8B4276D-B542-4C6F-8A79-AD774DF33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29365"/>
            <a:ext cx="10874682" cy="5761219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EA7503A-A4BC-44A7-9152-E145A183A18E}"/>
              </a:ext>
            </a:extLst>
          </p:cNvPr>
          <p:cNvSpPr txBox="1"/>
          <p:nvPr/>
        </p:nvSpPr>
        <p:spPr>
          <a:xfrm>
            <a:off x="133350" y="179116"/>
            <a:ext cx="806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跑完之後，照著指令打，打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6163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17D6BF6-CA96-4BA8-9F27-4F021BFED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66" y="792230"/>
            <a:ext cx="10999960" cy="561873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80846BED-5702-4791-A76C-FC4AED6C5519}"/>
              </a:ext>
            </a:extLst>
          </p:cNvPr>
          <p:cNvSpPr txBox="1"/>
          <p:nvPr/>
        </p:nvSpPr>
        <p:spPr>
          <a:xfrm>
            <a:off x="133350" y="179116"/>
            <a:ext cx="806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一樣，跑完之後，照著指令打，打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conda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activate test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，然後按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D381E5-54C4-4AFC-A41E-CAE0F1298021}"/>
              </a:ext>
            </a:extLst>
          </p:cNvPr>
          <p:cNvSpPr/>
          <p:nvPr/>
        </p:nvSpPr>
        <p:spPr>
          <a:xfrm>
            <a:off x="257174" y="4543425"/>
            <a:ext cx="4238625" cy="1867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FECE7B0B-4438-4DF3-BEC6-52D2A8EC0FDF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2305050" y="548448"/>
            <a:ext cx="1862138" cy="39949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67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2823F6C-ACBA-471F-92C5-2A1D4A3427B9}"/>
              </a:ext>
            </a:extLst>
          </p:cNvPr>
          <p:cNvSpPr txBox="1"/>
          <p:nvPr/>
        </p:nvSpPr>
        <p:spPr>
          <a:xfrm>
            <a:off x="109537" y="0"/>
            <a:ext cx="11972925" cy="1287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接著以下步驟，</a:t>
            </a:r>
            <a:r>
              <a:rPr lang="zh-TW" altLang="en-US" b="1" spc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需確認自己的電腦是否有</a:t>
            </a:r>
            <a:r>
              <a:rPr lang="en-US" altLang="zh-TW" b="1" spc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b="1" spc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，若沒有就只能有</a:t>
            </a:r>
            <a:r>
              <a:rPr lang="en-US" altLang="zh-TW" b="1" spc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CPU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，要有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才可以做以下步驟，否則將出現錯誤，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的速度是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CPU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的好幾倍，當然有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會比較好。因為並不知道各位的電腦配置狀況，所以有時候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太舊也會有錯誤，若有疑問，請通知助教或到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EL405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詢問。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4E6ECC-B9EE-4315-8600-B739B43B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" y="1534090"/>
            <a:ext cx="9567863" cy="138499"/>
          </a:xfrm>
          <a:prstGeom prst="rect">
            <a:avLst/>
          </a:prstGeom>
          <a:solidFill>
            <a:srgbClr val="F3F4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9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 Unicode MS"/>
                <a:ea typeface="IBMPlexMono"/>
              </a:rPr>
              <a:t>conda install pytorch torchvision torchaudio pytorch-cuda=11.8 -c pytorch -c nvidia</a:t>
            </a:r>
            <a:r>
              <a:rPr kumimoji="0" lang="zh-TW" altLang="zh-TW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B6056B8-C0B3-4A79-BE21-198B8A7F65CB}"/>
              </a:ext>
            </a:extLst>
          </p:cNvPr>
          <p:cNvSpPr txBox="1"/>
          <p:nvPr/>
        </p:nvSpPr>
        <p:spPr>
          <a:xfrm>
            <a:off x="2407444" y="1918762"/>
            <a:ext cx="49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輸入以上指令</a:t>
            </a:r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338C367A-DB7A-4C1D-8A11-3F3CB24D16EF}"/>
              </a:ext>
            </a:extLst>
          </p:cNvPr>
          <p:cNvCxnSpPr>
            <a:cxnSpLocks/>
            <a:stCxn id="6" idx="0"/>
            <a:endCxn id="5" idx="2"/>
          </p:cNvCxnSpPr>
          <p:nvPr/>
        </p:nvCxnSpPr>
        <p:spPr>
          <a:xfrm flipV="1">
            <a:off x="4893469" y="1672589"/>
            <a:ext cx="0" cy="2461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180F3BE3-A85E-4033-8416-72E26FA00898}"/>
              </a:ext>
            </a:extLst>
          </p:cNvPr>
          <p:cNvSpPr txBox="1"/>
          <p:nvPr/>
        </p:nvSpPr>
        <p:spPr>
          <a:xfrm>
            <a:off x="109537" y="2463901"/>
            <a:ext cx="875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指令參考網址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en-US" altLang="zh-TW" dirty="0">
                <a:hlinkClick r:id="rId2"/>
              </a:rPr>
              <a:t>https://pytorch.org/get-started/locally/</a:t>
            </a:r>
            <a:endParaRPr lang="zh-TW" altLang="en-US" dirty="0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D86D30C5-B2CE-4641-AD98-AEC7FEA7A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" y="2833233"/>
            <a:ext cx="7317593" cy="3747915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E0A8E21-7D8C-4BB9-8780-0FB0678F089F}"/>
              </a:ext>
            </a:extLst>
          </p:cNvPr>
          <p:cNvSpPr/>
          <p:nvPr/>
        </p:nvSpPr>
        <p:spPr>
          <a:xfrm>
            <a:off x="109537" y="6353175"/>
            <a:ext cx="6310313" cy="2279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54764E89-E340-4A12-84B4-31DB7DEE264C}"/>
              </a:ext>
            </a:extLst>
          </p:cNvPr>
          <p:cNvSpPr txBox="1"/>
          <p:nvPr/>
        </p:nvSpPr>
        <p:spPr>
          <a:xfrm>
            <a:off x="8227230" y="3624545"/>
            <a:ext cx="37647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 Unicode MS"/>
                <a:ea typeface="IBMPlexMono"/>
              </a:rPr>
              <a:t>conda install pytorch torchvision torchaudio pytorch-cuda=11.8 -c pytorch -c nvidia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lang="en-US" altLang="zh-TW" sz="16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輸入完按下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給他跑一下，會要跑一段時間。</a:t>
            </a:r>
            <a:endParaRPr kumimoji="0" lang="zh-TW" altLang="zh-TW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5718F79D-5669-4EB9-AE5E-EB5189D7F70C}"/>
              </a:ext>
            </a:extLst>
          </p:cNvPr>
          <p:cNvCxnSpPr>
            <a:stCxn id="16" idx="3"/>
            <a:endCxn id="17" idx="1"/>
          </p:cNvCxnSpPr>
          <p:nvPr/>
        </p:nvCxnSpPr>
        <p:spPr>
          <a:xfrm flipV="1">
            <a:off x="6419850" y="4717152"/>
            <a:ext cx="1807380" cy="17500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1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4D530BA-68A7-476D-AA8F-B47ED4C97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672213"/>
            <a:ext cx="11255715" cy="5799323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79A57AF0-298F-4C7D-902A-F678519F2195}"/>
              </a:ext>
            </a:extLst>
          </p:cNvPr>
          <p:cNvSpPr txBox="1"/>
          <p:nvPr/>
        </p:nvSpPr>
        <p:spPr>
          <a:xfrm>
            <a:off x="133350" y="179116"/>
            <a:ext cx="806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跑完之後，打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，也要跑一段時間</a:t>
            </a:r>
          </a:p>
        </p:txBody>
      </p:sp>
    </p:spTree>
    <p:extLst>
      <p:ext uri="{BB962C8B-B14F-4D97-AF65-F5344CB8AC3E}">
        <p14:creationId xmlns:p14="http://schemas.microsoft.com/office/powerpoint/2010/main" val="1051011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4EF39AC7-0CC2-434B-9211-B7C50C6D1C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12" b="33579"/>
          <a:stretch/>
        </p:blipFill>
        <p:spPr>
          <a:xfrm>
            <a:off x="356700" y="2373379"/>
            <a:ext cx="10592287" cy="3713096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2F5C6BBE-E329-4C1C-BBBF-765D4E49572E}"/>
              </a:ext>
            </a:extLst>
          </p:cNvPr>
          <p:cNvSpPr txBox="1"/>
          <p:nvPr/>
        </p:nvSpPr>
        <p:spPr>
          <a:xfrm>
            <a:off x="151913" y="90980"/>
            <a:ext cx="10716112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接著為了確認是否有準確抓到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GPU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所以在跑完之後，先進入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，只要打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即可。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B299439-8B7C-4713-95C3-03C5DF076ABB}"/>
              </a:ext>
            </a:extLst>
          </p:cNvPr>
          <p:cNvSpPr/>
          <p:nvPr/>
        </p:nvSpPr>
        <p:spPr>
          <a:xfrm>
            <a:off x="2257425" y="3133725"/>
            <a:ext cx="619125" cy="180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17979FB6-F836-4D3F-BF80-535305799396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V="1">
            <a:off x="2566988" y="1223470"/>
            <a:ext cx="2942981" cy="19102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775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B7A9A51-ABD2-4367-9572-66EDD64DC6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" b="60804"/>
          <a:stretch/>
        </p:blipFill>
        <p:spPr>
          <a:xfrm>
            <a:off x="153819" y="173107"/>
            <a:ext cx="11180931" cy="2246244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CE83C25-DEA0-4CA2-BE6C-16CEA24C83AF}"/>
              </a:ext>
            </a:extLst>
          </p:cNvPr>
          <p:cNvSpPr txBox="1"/>
          <p:nvPr/>
        </p:nvSpPr>
        <p:spPr>
          <a:xfrm>
            <a:off x="208131" y="3318407"/>
            <a:ext cx="11372850" cy="2240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接著打以下這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endParaRPr lang="en-US" altLang="zh-TW" sz="2400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import torch   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打完按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這一行會跑比較久是正常的等待一下</a:t>
            </a:r>
            <a:endParaRPr lang="en-US" altLang="zh-TW" sz="2400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4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torch.cuda.is_available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()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接著打這一行，若最後有顯示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True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表示安裝成功，環境就建置完畢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1D01242-D090-4660-92D9-6B3FCCE7DA5C}"/>
              </a:ext>
            </a:extLst>
          </p:cNvPr>
          <p:cNvSpPr/>
          <p:nvPr/>
        </p:nvSpPr>
        <p:spPr>
          <a:xfrm>
            <a:off x="208131" y="1495425"/>
            <a:ext cx="3154194" cy="561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00E365DE-76E3-4016-ACB5-68B1DFB426FD}"/>
              </a:ext>
            </a:extLst>
          </p:cNvPr>
          <p:cNvCxnSpPr>
            <a:stCxn id="7" idx="2"/>
            <a:endCxn id="6" idx="0"/>
          </p:cNvCxnSpPr>
          <p:nvPr/>
        </p:nvCxnSpPr>
        <p:spPr>
          <a:xfrm>
            <a:off x="1785228" y="2057400"/>
            <a:ext cx="4109328" cy="12610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059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8D21A485-DDCA-47A0-B198-1CC91CD705D8}"/>
              </a:ext>
            </a:extLst>
          </p:cNvPr>
          <p:cNvSpPr txBox="1"/>
          <p:nvPr/>
        </p:nvSpPr>
        <p:spPr>
          <a:xfrm>
            <a:off x="161925" y="209549"/>
            <a:ext cx="1021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此時打開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anacoda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中的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environments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中可以看見你剛剛建置的環境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34FFF46-2A18-4E38-8623-058A7BF01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6" t="2366" r="1221" b="1752"/>
          <a:stretch/>
        </p:blipFill>
        <p:spPr>
          <a:xfrm>
            <a:off x="1971674" y="996300"/>
            <a:ext cx="5953125" cy="556642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C315626-766C-40E7-8A29-377BA1B60C73}"/>
              </a:ext>
            </a:extLst>
          </p:cNvPr>
          <p:cNvSpPr/>
          <p:nvPr/>
        </p:nvSpPr>
        <p:spPr>
          <a:xfrm>
            <a:off x="2219325" y="2714625"/>
            <a:ext cx="2276475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0923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B2C7045-4289-454E-9E83-3CFBC6C10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4" y="876994"/>
            <a:ext cx="10908747" cy="573335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933AAE5-AAC1-4231-8ACC-753046536695}"/>
              </a:ext>
            </a:extLst>
          </p:cNvPr>
          <p:cNvSpPr/>
          <p:nvPr/>
        </p:nvSpPr>
        <p:spPr>
          <a:xfrm>
            <a:off x="238125" y="1895475"/>
            <a:ext cx="1219199" cy="3524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3C0A673-209C-45BE-94D6-D355CE77799A}"/>
              </a:ext>
            </a:extLst>
          </p:cNvPr>
          <p:cNvSpPr/>
          <p:nvPr/>
        </p:nvSpPr>
        <p:spPr>
          <a:xfrm>
            <a:off x="1457324" y="3266381"/>
            <a:ext cx="1628775" cy="3524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309F7C2-9B30-4227-8FB4-8482D60D8976}"/>
              </a:ext>
            </a:extLst>
          </p:cNvPr>
          <p:cNvSpPr txBox="1"/>
          <p:nvPr/>
        </p:nvSpPr>
        <p:spPr>
          <a:xfrm>
            <a:off x="257174" y="274839"/>
            <a:ext cx="1152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此步驟，只是跟各位說明，不做也不影響，點選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中的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environments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即可查看自己裝的環境。</a:t>
            </a: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ED00B299-2372-489D-AE0A-3D666EA2931E}"/>
              </a:ext>
            </a:extLst>
          </p:cNvPr>
          <p:cNvCxnSpPr>
            <a:cxnSpLocks/>
            <a:stCxn id="6" idx="0"/>
            <a:endCxn id="8" idx="2"/>
          </p:cNvCxnSpPr>
          <p:nvPr/>
        </p:nvCxnSpPr>
        <p:spPr>
          <a:xfrm flipV="1">
            <a:off x="847725" y="644171"/>
            <a:ext cx="5172075" cy="12513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D91D64EB-BB5F-4647-B8FA-0CF53CC37222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V="1">
            <a:off x="2271712" y="644171"/>
            <a:ext cx="3748088" cy="26222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595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F227AE7-36EA-4C8C-9ADD-36A4141A2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231098"/>
            <a:ext cx="9734550" cy="5166721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39E2B1FA-CC7D-4EC8-81B2-A28E0FE2D997}"/>
              </a:ext>
            </a:extLst>
          </p:cNvPr>
          <p:cNvSpPr txBox="1"/>
          <p:nvPr/>
        </p:nvSpPr>
        <p:spPr>
          <a:xfrm>
            <a:off x="219074" y="672584"/>
            <a:ext cx="8124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接著打開</a:t>
            </a:r>
            <a:r>
              <a:rPr lang="en-US" altLang="zh-TW" sz="20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vscode</a:t>
            </a:r>
            <a:r>
              <a:rPr lang="zh-TW" altLang="en-US" sz="20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並且按</a:t>
            </a:r>
            <a:r>
              <a:rPr lang="en-US" altLang="zh-TW" sz="20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File</a:t>
            </a:r>
            <a:r>
              <a:rPr lang="en-US" altLang="zh-TW" sz="2000" spc="150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Open</a:t>
            </a:r>
            <a:r>
              <a:rPr lang="en-US" altLang="zh-TW" sz="2000" spc="15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 Folder</a:t>
            </a:r>
            <a:endParaRPr lang="zh-TW" altLang="en-US" sz="2000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099D76-3E6A-49FB-9D7A-A0D10A191D9C}"/>
              </a:ext>
            </a:extLst>
          </p:cNvPr>
          <p:cNvSpPr/>
          <p:nvPr/>
        </p:nvSpPr>
        <p:spPr>
          <a:xfrm>
            <a:off x="590550" y="2514600"/>
            <a:ext cx="2181225" cy="285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1679265-4200-49EE-BCE5-97336937C666}"/>
              </a:ext>
            </a:extLst>
          </p:cNvPr>
          <p:cNvSpPr/>
          <p:nvPr/>
        </p:nvSpPr>
        <p:spPr>
          <a:xfrm>
            <a:off x="476250" y="1231098"/>
            <a:ext cx="361950" cy="285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BB175C8-4C8F-40AC-9CAA-CA621D5F26A3}"/>
              </a:ext>
            </a:extLst>
          </p:cNvPr>
          <p:cNvSpPr txBox="1"/>
          <p:nvPr/>
        </p:nvSpPr>
        <p:spPr>
          <a:xfrm>
            <a:off x="219074" y="-67940"/>
            <a:ext cx="2390775" cy="74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模型建置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0901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71B2CD9-4334-42E9-A2B9-DC96A2C69B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1" t="1220"/>
          <a:stretch/>
        </p:blipFill>
        <p:spPr>
          <a:xfrm>
            <a:off x="390525" y="1238250"/>
            <a:ext cx="8524874" cy="495036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4A85A1B-22FD-4F4F-9654-8DF41F23B416}"/>
              </a:ext>
            </a:extLst>
          </p:cNvPr>
          <p:cNvSpPr/>
          <p:nvPr/>
        </p:nvSpPr>
        <p:spPr>
          <a:xfrm>
            <a:off x="6486525" y="5810250"/>
            <a:ext cx="1095376" cy="2762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53D2E5D-9B55-41BC-B705-A817C94CF290}"/>
              </a:ext>
            </a:extLst>
          </p:cNvPr>
          <p:cNvSpPr txBox="1"/>
          <p:nvPr/>
        </p:nvSpPr>
        <p:spPr>
          <a:xfrm>
            <a:off x="257174" y="248305"/>
            <a:ext cx="7877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segment/unet_42-master</a:t>
            </a:r>
            <a:r>
              <a:rPr lang="zh-TW" altLang="en-US" sz="28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然後選擇資料夾</a:t>
            </a:r>
          </a:p>
        </p:txBody>
      </p:sp>
    </p:spTree>
    <p:extLst>
      <p:ext uri="{BB962C8B-B14F-4D97-AF65-F5344CB8AC3E}">
        <p14:creationId xmlns:p14="http://schemas.microsoft.com/office/powerpoint/2010/main" val="3666238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AC71398E-1836-4CF4-893E-ADAD10087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146565"/>
            <a:ext cx="10496550" cy="562571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617B4F23-E31A-4729-8554-00741724F737}"/>
              </a:ext>
            </a:extLst>
          </p:cNvPr>
          <p:cNvSpPr txBox="1"/>
          <p:nvPr/>
        </p:nvSpPr>
        <p:spPr>
          <a:xfrm>
            <a:off x="295274" y="276226"/>
            <a:ext cx="10725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按下</a:t>
            </a:r>
            <a:r>
              <a:rPr lang="en-US" altLang="zh-TW" sz="24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ctrl+shift+p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，找到</a:t>
            </a:r>
            <a:r>
              <a:rPr lang="en-US" altLang="zh-TW" sz="24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Python:Select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Interpreter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這個選項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C6AE68-E960-4E79-BC95-6AF228A2CD0B}"/>
              </a:ext>
            </a:extLst>
          </p:cNvPr>
          <p:cNvSpPr/>
          <p:nvPr/>
        </p:nvSpPr>
        <p:spPr>
          <a:xfrm>
            <a:off x="3095625" y="1514475"/>
            <a:ext cx="483870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552E260C-AB6F-4C11-AB31-012D28C4239A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5476875" y="737891"/>
            <a:ext cx="180975" cy="7765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447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965D494-4D04-488C-B735-1F4F3CFD7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098365"/>
            <a:ext cx="10191750" cy="53934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2376DB3-44B7-4AA7-A294-09BDDA61D558}"/>
              </a:ext>
            </a:extLst>
          </p:cNvPr>
          <p:cNvSpPr/>
          <p:nvPr/>
        </p:nvSpPr>
        <p:spPr>
          <a:xfrm>
            <a:off x="3467100" y="3429000"/>
            <a:ext cx="4676775" cy="1619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B1159EB-779D-455B-BCBC-51A11049066F}"/>
              </a:ext>
            </a:extLst>
          </p:cNvPr>
          <p:cNvSpPr txBox="1"/>
          <p:nvPr/>
        </p:nvSpPr>
        <p:spPr>
          <a:xfrm>
            <a:off x="666749" y="276225"/>
            <a:ext cx="6715125" cy="590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點選剛剛裝置的環境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11D3389A-4DC8-4DF8-A75C-F5F9F0A68C6D}"/>
              </a:ext>
            </a:extLst>
          </p:cNvPr>
          <p:cNvCxnSpPr>
            <a:stCxn id="6" idx="0"/>
            <a:endCxn id="7" idx="2"/>
          </p:cNvCxnSpPr>
          <p:nvPr/>
        </p:nvCxnSpPr>
        <p:spPr>
          <a:xfrm flipH="1" flipV="1">
            <a:off x="4024312" y="866775"/>
            <a:ext cx="1781176" cy="25622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756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>
            <a:extLst>
              <a:ext uri="{FF2B5EF4-FFF2-40B4-BE49-F238E27FC236}">
                <a16:creationId xmlns:a16="http://schemas.microsoft.com/office/drawing/2014/main" id="{3D0EC96C-A7A2-4DC9-99B1-EC30341123F4}"/>
              </a:ext>
            </a:extLst>
          </p:cNvPr>
          <p:cNvGrpSpPr/>
          <p:nvPr/>
        </p:nvGrpSpPr>
        <p:grpSpPr>
          <a:xfrm>
            <a:off x="285750" y="1543049"/>
            <a:ext cx="10106026" cy="5158093"/>
            <a:chOff x="419099" y="1162348"/>
            <a:chExt cx="10391775" cy="552927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FBDBB4AE-2C56-4F5E-8606-439DB136B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099" y="1162348"/>
              <a:ext cx="10391775" cy="552927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FE1E125-5C45-4A67-BD6F-7C3A4E3051DB}"/>
                </a:ext>
              </a:extLst>
            </p:cNvPr>
            <p:cNvSpPr/>
            <p:nvPr/>
          </p:nvSpPr>
          <p:spPr>
            <a:xfrm>
              <a:off x="914400" y="4762500"/>
              <a:ext cx="1524000" cy="2286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7A63AE3-2597-4D69-B7B3-39D16EF56908}"/>
                </a:ext>
              </a:extLst>
            </p:cNvPr>
            <p:cNvSpPr/>
            <p:nvPr/>
          </p:nvSpPr>
          <p:spPr>
            <a:xfrm>
              <a:off x="2933700" y="2647950"/>
              <a:ext cx="1524000" cy="2286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1A934A0-05E5-4522-8BD3-57DD90133FA5}"/>
              </a:ext>
            </a:extLst>
          </p:cNvPr>
          <p:cNvSpPr txBox="1"/>
          <p:nvPr/>
        </p:nvSpPr>
        <p:spPr>
          <a:xfrm>
            <a:off x="190500" y="323849"/>
            <a:ext cx="10877550" cy="872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並點選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train.py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，會發現有些套件底下有黃色線，表示套件沒有安裝，此時打開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 prompt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打下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activate test(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你的環境名稱，不一定跟我一樣是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test)pip install 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tqdm</a:t>
            </a:r>
            <a:endParaRPr lang="zh-TW" altLang="en-US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2C6A24A1-E821-462D-B063-FBBE8CEAE9CF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1508478" y="1085850"/>
            <a:ext cx="215547" cy="38156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3E90E743-6F4A-4981-A63B-136F9589B71F}"/>
              </a:ext>
            </a:extLst>
          </p:cNvPr>
          <p:cNvCxnSpPr>
            <a:stCxn id="7" idx="0"/>
          </p:cNvCxnSpPr>
          <p:nvPr/>
        </p:nvCxnSpPr>
        <p:spPr>
          <a:xfrm flipV="1">
            <a:off x="3472252" y="1196204"/>
            <a:ext cx="509198" cy="17327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974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DEF1866-212F-48E0-894E-122CDDCC0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9" t="1615" r="1254" b="1293"/>
          <a:stretch/>
        </p:blipFill>
        <p:spPr>
          <a:xfrm>
            <a:off x="704850" y="314325"/>
            <a:ext cx="6172200" cy="572452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FFEDEFC-E218-4790-AB71-2DB21AF7225B}"/>
              </a:ext>
            </a:extLst>
          </p:cNvPr>
          <p:cNvSpPr/>
          <p:nvPr/>
        </p:nvSpPr>
        <p:spPr>
          <a:xfrm>
            <a:off x="904875" y="2009775"/>
            <a:ext cx="2524125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6BD02D6-CC92-483D-AD63-5F201ECC1426}"/>
              </a:ext>
            </a:extLst>
          </p:cNvPr>
          <p:cNvSpPr txBox="1"/>
          <p:nvPr/>
        </p:nvSpPr>
        <p:spPr>
          <a:xfrm>
            <a:off x="7219951" y="3009900"/>
            <a:ext cx="470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打開</a:t>
            </a:r>
            <a:r>
              <a:rPr lang="en-US" altLang="zh-TW" sz="28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 prompt</a:t>
            </a:r>
            <a:endParaRPr lang="zh-TW" altLang="en-US" sz="2800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E757AAF4-BFFD-400D-96E6-E55631597744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429000" y="2200275"/>
            <a:ext cx="3790951" cy="10712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582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300EB39-7F7C-478B-A34D-ED49266A2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63" y="864621"/>
            <a:ext cx="11240474" cy="573835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FDCA4B5-86A2-4986-BC62-24DAB4843C92}"/>
              </a:ext>
            </a:extLst>
          </p:cNvPr>
          <p:cNvSpPr/>
          <p:nvPr/>
        </p:nvSpPr>
        <p:spPr>
          <a:xfrm>
            <a:off x="323363" y="1600200"/>
            <a:ext cx="3610462" cy="2857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D2953AB-C28A-4054-8760-2D2D5B0A5BC7}"/>
              </a:ext>
            </a:extLst>
          </p:cNvPr>
          <p:cNvSpPr txBox="1"/>
          <p:nvPr/>
        </p:nvSpPr>
        <p:spPr>
          <a:xfrm>
            <a:off x="438150" y="171451"/>
            <a:ext cx="5238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安裝好就可以開始跑訓練集了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AF68FE6C-E10A-4E22-A94E-DF2A965EBA73}"/>
              </a:ext>
            </a:extLst>
          </p:cNvPr>
          <p:cNvCxnSpPr>
            <a:stCxn id="6" idx="0"/>
            <a:endCxn id="7" idx="2"/>
          </p:cNvCxnSpPr>
          <p:nvPr/>
        </p:nvCxnSpPr>
        <p:spPr>
          <a:xfrm flipV="1">
            <a:off x="2128594" y="633116"/>
            <a:ext cx="928931" cy="9670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181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7D7F405-04A9-4B4D-8F23-FFD93D9F9D3E}"/>
              </a:ext>
            </a:extLst>
          </p:cNvPr>
          <p:cNvSpPr txBox="1"/>
          <p:nvPr/>
        </p:nvSpPr>
        <p:spPr>
          <a:xfrm>
            <a:off x="209549" y="0"/>
            <a:ext cx="2390775" cy="74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模型建置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3ECDDB2-6DA8-4234-BC0B-4E633AB2A93A}"/>
              </a:ext>
            </a:extLst>
          </p:cNvPr>
          <p:cNvSpPr txBox="1"/>
          <p:nvPr/>
        </p:nvSpPr>
        <p:spPr>
          <a:xfrm>
            <a:off x="209550" y="876300"/>
            <a:ext cx="1049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首先點開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train.py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並更改第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行的路徑，也就是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segment/train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，在你電腦上的路徑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要留著，後面放你的路徑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，照理來說這樣就可以跑了。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15ABF710-7056-4D22-BCF0-D730846A3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9" y="1700893"/>
            <a:ext cx="11493664" cy="4690382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8465227-F32C-453A-9D76-59151A6024A6}"/>
              </a:ext>
            </a:extLst>
          </p:cNvPr>
          <p:cNvSpPr/>
          <p:nvPr/>
        </p:nvSpPr>
        <p:spPr>
          <a:xfrm>
            <a:off x="2857013" y="5562600"/>
            <a:ext cx="6048862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04C4EA1-710A-4EEE-9473-768D3C30FF33}"/>
              </a:ext>
            </a:extLst>
          </p:cNvPr>
          <p:cNvSpPr/>
          <p:nvPr/>
        </p:nvSpPr>
        <p:spPr>
          <a:xfrm>
            <a:off x="209549" y="1948826"/>
            <a:ext cx="1847851" cy="2571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8E06D053-B1AD-4E6C-8C66-481B0098C4B9}"/>
              </a:ext>
            </a:extLst>
          </p:cNvPr>
          <p:cNvCxnSpPr>
            <a:endCxn id="9" idx="2"/>
          </p:cNvCxnSpPr>
          <p:nvPr/>
        </p:nvCxnSpPr>
        <p:spPr>
          <a:xfrm flipV="1">
            <a:off x="1206663" y="1522631"/>
            <a:ext cx="4251162" cy="4262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3112EE13-6E78-4EED-AC9F-0C98914370AB}"/>
              </a:ext>
            </a:extLst>
          </p:cNvPr>
          <p:cNvCxnSpPr>
            <a:stCxn id="12" idx="0"/>
            <a:endCxn id="9" idx="2"/>
          </p:cNvCxnSpPr>
          <p:nvPr/>
        </p:nvCxnSpPr>
        <p:spPr>
          <a:xfrm flipH="1" flipV="1">
            <a:off x="5457825" y="1522631"/>
            <a:ext cx="423619" cy="40399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736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010CCEB3-FF04-4871-856C-DC157ED68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328706"/>
              </p:ext>
            </p:extLst>
          </p:nvPr>
        </p:nvGraphicFramePr>
        <p:xfrm>
          <a:off x="441324" y="247650"/>
          <a:ext cx="10664826" cy="15049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4942">
                  <a:extLst>
                    <a:ext uri="{9D8B030D-6E8A-4147-A177-3AD203B41FA5}">
                      <a16:colId xmlns:a16="http://schemas.microsoft.com/office/drawing/2014/main" val="2107422793"/>
                    </a:ext>
                  </a:extLst>
                </a:gridCol>
                <a:gridCol w="3554942">
                  <a:extLst>
                    <a:ext uri="{9D8B030D-6E8A-4147-A177-3AD203B41FA5}">
                      <a16:colId xmlns:a16="http://schemas.microsoft.com/office/drawing/2014/main" val="2953803634"/>
                    </a:ext>
                  </a:extLst>
                </a:gridCol>
                <a:gridCol w="3554942">
                  <a:extLst>
                    <a:ext uri="{9D8B030D-6E8A-4147-A177-3AD203B41FA5}">
                      <a16:colId xmlns:a16="http://schemas.microsoft.com/office/drawing/2014/main" val="3042127898"/>
                    </a:ext>
                  </a:extLst>
                </a:gridCol>
              </a:tblGrid>
              <a:tr h="752475">
                <a:tc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train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test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884013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影像數量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120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95620"/>
                  </a:ext>
                </a:extLst>
              </a:tr>
            </a:tbl>
          </a:graphicData>
        </a:graphic>
      </p:graphicFrame>
      <p:pic>
        <p:nvPicPr>
          <p:cNvPr id="6" name="圖片 5">
            <a:extLst>
              <a:ext uri="{FF2B5EF4-FFF2-40B4-BE49-F238E27FC236}">
                <a16:creationId xmlns:a16="http://schemas.microsoft.com/office/drawing/2014/main" id="{3524ACFB-427D-4712-91DD-67DD26CF59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92" r="534" b="23839"/>
          <a:stretch/>
        </p:blipFill>
        <p:spPr>
          <a:xfrm>
            <a:off x="441324" y="2019300"/>
            <a:ext cx="11453359" cy="214312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7ABB222-8BDA-445B-8517-1492B36DD14A}"/>
              </a:ext>
            </a:extLst>
          </p:cNvPr>
          <p:cNvSpPr/>
          <p:nvPr/>
        </p:nvSpPr>
        <p:spPr>
          <a:xfrm>
            <a:off x="8677276" y="3600450"/>
            <a:ext cx="9906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AAAFB5A3-6342-4698-BBE2-51BCC0DE9B03}"/>
              </a:ext>
            </a:extLst>
          </p:cNvPr>
          <p:cNvCxnSpPr>
            <a:cxnSpLocks/>
          </p:cNvCxnSpPr>
          <p:nvPr/>
        </p:nvCxnSpPr>
        <p:spPr>
          <a:xfrm>
            <a:off x="4438650" y="2238375"/>
            <a:ext cx="20288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4B922C6-B140-4B5E-89C8-E974B53E67B6}"/>
              </a:ext>
            </a:extLst>
          </p:cNvPr>
          <p:cNvSpPr txBox="1"/>
          <p:nvPr/>
        </p:nvSpPr>
        <p:spPr>
          <a:xfrm>
            <a:off x="1085850" y="4920155"/>
            <a:ext cx="100203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進度條會為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1500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張訓練集除以</a:t>
            </a:r>
            <a:r>
              <a:rPr lang="en-US" altLang="zh-TW" sz="2400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batch_size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=4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再乘上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epochs=50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，故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120/4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* 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zh-TW" altLang="en-US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1500</a:t>
            </a:r>
            <a:endParaRPr lang="zh-TW" altLang="en-US" sz="2400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8E78724D-CE4A-4D33-8955-925AF8EB0C43}"/>
              </a:ext>
            </a:extLst>
          </p:cNvPr>
          <p:cNvCxnSpPr>
            <a:stCxn id="7" idx="2"/>
            <a:endCxn id="11" idx="0"/>
          </p:cNvCxnSpPr>
          <p:nvPr/>
        </p:nvCxnSpPr>
        <p:spPr>
          <a:xfrm flipH="1">
            <a:off x="6096000" y="3905250"/>
            <a:ext cx="3076576" cy="10149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B53FA3B8-F67B-4571-B021-22BE64B4301D}"/>
              </a:ext>
            </a:extLst>
          </p:cNvPr>
          <p:cNvCxnSpPr>
            <a:endCxn id="11" idx="0"/>
          </p:cNvCxnSpPr>
          <p:nvPr/>
        </p:nvCxnSpPr>
        <p:spPr>
          <a:xfrm flipH="1">
            <a:off x="6096000" y="2238375"/>
            <a:ext cx="371475" cy="26817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665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49600FEE-1255-4E8C-8D71-A9DE86A061E0}"/>
                  </a:ext>
                </a:extLst>
              </p:cNvPr>
              <p:cNvSpPr txBox="1"/>
              <p:nvPr/>
            </p:nvSpPr>
            <p:spPr>
              <a:xfrm>
                <a:off x="0" y="82193"/>
                <a:ext cx="12049125" cy="341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train.py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中，可以調的超參數在</a:t>
                </a:r>
                <a:endParaRPr lang="en-US" altLang="zh-TW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第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行的</a:t>
                </a:r>
                <a:r>
                  <a:rPr lang="en-US" altLang="zh-TW" spc="150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lr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0.00001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可以表示成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1e-5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表示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pc="150" smtClean="0">
                            <a:latin typeface="Cambria Math" panose="02040503050406030204" pitchFamily="18" charset="0"/>
                            <a:ea typeface="微軟正黑體" panose="020B0604030504040204" pitchFamily="34" charset="-120"/>
                          </a:rPr>
                        </m:ctrlPr>
                      </m:sSupPr>
                      <m:e>
                        <m:r>
                          <a:rPr lang="en-US" altLang="zh-TW" i="1" spc="150">
                            <a:latin typeface="Cambria Math" panose="02040503050406030204" pitchFamily="18" charset="0"/>
                            <a:ea typeface="微軟正黑體" panose="020B0604030504040204" pitchFamily="34" charset="-120"/>
                          </a:rPr>
                          <m:t>1</m:t>
                        </m:r>
                        <m:r>
                          <a:rPr lang="en-US" altLang="zh-TW" i="1" spc="150" smtClean="0">
                            <a:latin typeface="Cambria Math" panose="02040503050406030204" pitchFamily="18" charset="0"/>
                            <a:ea typeface="微軟正黑體" panose="020B0604030504040204" pitchFamily="34" charset="-120"/>
                          </a:rPr>
                          <m:t>0</m:t>
                        </m:r>
                      </m:e>
                      <m:sup>
                        <m:r>
                          <a:rPr lang="en-US" altLang="zh-TW" i="1" spc="150">
                            <a:latin typeface="Cambria Math" panose="02040503050406030204" pitchFamily="18" charset="0"/>
                            <a:ea typeface="微軟正黑體" panose="020B0604030504040204" pitchFamily="34" charset="-120"/>
                          </a:rPr>
                          <m:t>−</m:t>
                        </m:r>
                        <m:r>
                          <a:rPr lang="en-US" altLang="zh-TW" i="1" spc="150" smtClean="0">
                            <a:latin typeface="Cambria Math" panose="02040503050406030204" pitchFamily="18" charset="0"/>
                            <a:ea typeface="微軟正黑體" panose="020B0604030504040204" pitchFamily="34" charset="-120"/>
                          </a:rPr>
                          <m:t>5</m:t>
                        </m:r>
                      </m:sup>
                    </m:sSup>
                  </m:oMath>
                </a14:m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，可以改改看多一個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或少一個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0)</a:t>
                </a:r>
              </a:p>
              <a:p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第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61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行的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epochs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en-US" altLang="zh-TW" spc="150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batch_size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可以改改看，但</a:t>
                </a:r>
                <a:r>
                  <a:rPr lang="en-US" altLang="zh-TW" spc="150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batch_size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通常是以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的冪次方，但</a:t>
                </a:r>
                <a:r>
                  <a:rPr lang="en-US" altLang="zh-TW" spc="150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batch_size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大小與電腦性能有關，當然也不是絕對，也有看過用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的，通常普通電腦在分割上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8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算大的，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epoch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也可以改改看。</a:t>
                </a:r>
                <a:endParaRPr lang="en-US" altLang="zh-TW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 segment\unet_42-master\utils\dataset.py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中的第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31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32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行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(512,512)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也是可以改的，就是進模型前的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resize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大小，原始影像是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256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*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256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這邊先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resize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成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512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*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512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，你也可以改改看其他大小，但這也很吃電腦效能。</a:t>
                </a:r>
                <a:endParaRPr lang="en-US" altLang="zh-TW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endParaRPr lang="en-US" altLang="zh-TW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</a:t>
                </a:r>
                <a:r>
                  <a:rPr lang="zh-TW" altLang="en-US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備註</a:t>
                </a:r>
                <a:r>
                  <a:rPr lang="en-US" altLang="zh-TW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</a:p>
              <a:p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	1.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如果發現跑很久有可能是</a:t>
                </a:r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dataset.py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中的第</a:t>
                </a:r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31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32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行改太大</a:t>
                </a:r>
                <a:endParaRPr lang="en-US" altLang="zh-TW" b="1" spc="1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	2.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第</a:t>
                </a:r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61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行的</a:t>
                </a:r>
                <a:r>
                  <a:rPr lang="en-US" altLang="zh-TW" b="1" spc="150" dirty="0" err="1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batch_size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改大大</a:t>
                </a:r>
                <a:endParaRPr lang="en-US" altLang="zh-TW" b="1" spc="1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	</a:t>
                </a:r>
                <a:r>
                  <a:rPr lang="zh-TW" altLang="en-US" b="1" spc="15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所謂的太大是相對於你的電腦效能</a:t>
                </a:r>
                <a:endParaRPr lang="en-US" altLang="zh-TW" b="1" spc="1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49600FEE-1255-4E8C-8D71-A9DE86A06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2193"/>
                <a:ext cx="12049125" cy="3419398"/>
              </a:xfrm>
              <a:prstGeom prst="rect">
                <a:avLst/>
              </a:prstGeom>
              <a:blipFill>
                <a:blip r:embed="rId2"/>
                <a:stretch>
                  <a:fillRect l="-405" t="-891" r="-405" b="-19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357D11-0342-4096-9DC9-1081421BA665}"/>
              </a:ext>
            </a:extLst>
          </p:cNvPr>
          <p:cNvGrpSpPr/>
          <p:nvPr/>
        </p:nvGrpSpPr>
        <p:grpSpPr>
          <a:xfrm>
            <a:off x="142368" y="4029075"/>
            <a:ext cx="11697714" cy="2491956"/>
            <a:chOff x="142368" y="3429000"/>
            <a:chExt cx="11697714" cy="2491956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F89A9B79-2665-4893-B9A1-155EAD0DF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368" y="3429000"/>
              <a:ext cx="11697714" cy="2491956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E3216AF-E22C-4696-B2C9-CA7D35F4BF38}"/>
                </a:ext>
              </a:extLst>
            </p:cNvPr>
            <p:cNvSpPr/>
            <p:nvPr/>
          </p:nvSpPr>
          <p:spPr>
            <a:xfrm>
              <a:off x="209550" y="4248150"/>
              <a:ext cx="2114550" cy="20002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2245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465C24D8-CECE-4248-8F24-42ED00B0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67" y="1201881"/>
            <a:ext cx="10077450" cy="5391251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602BBDA9-D398-41F0-AEE3-E494F2C3D36C}"/>
              </a:ext>
            </a:extLst>
          </p:cNvPr>
          <p:cNvSpPr txBox="1"/>
          <p:nvPr/>
        </p:nvSpPr>
        <p:spPr>
          <a:xfrm>
            <a:off x="209550" y="314325"/>
            <a:ext cx="10496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train.py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跑完以後，你會在</a:t>
            </a:r>
            <a:r>
              <a:rPr lang="nb-NO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segment\unet_42-master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中看到</a:t>
            </a:r>
            <a:r>
              <a:rPr lang="nb-NO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best_model_30_1.pth</a:t>
            </a:r>
            <a:endParaRPr lang="zh-TW" altLang="en-US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1F87B63E-8BA4-4CAE-89AF-0DEEB9B41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67" y="3897507"/>
            <a:ext cx="11606266" cy="283488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F7469DDA-5B9D-40EC-9E11-F1EDDD334E1B}"/>
              </a:ext>
            </a:extLst>
          </p:cNvPr>
          <p:cNvSpPr/>
          <p:nvPr/>
        </p:nvSpPr>
        <p:spPr>
          <a:xfrm>
            <a:off x="1333500" y="2838450"/>
            <a:ext cx="971549" cy="2381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D1A95701-D2B5-4A92-BCD7-9039AB49F83A}"/>
              </a:ext>
            </a:extLst>
          </p:cNvPr>
          <p:cNvCxnSpPr>
            <a:stCxn id="15" idx="0"/>
            <a:endCxn id="12" idx="2"/>
          </p:cNvCxnSpPr>
          <p:nvPr/>
        </p:nvCxnSpPr>
        <p:spPr>
          <a:xfrm flipV="1">
            <a:off x="1819275" y="683657"/>
            <a:ext cx="3638550" cy="21547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558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C5BF736-9F37-48EF-9150-3B9D73219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2671"/>
            <a:ext cx="12192000" cy="39746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1B4CA1B-9368-4BA3-A201-4D8FBBF68602}"/>
              </a:ext>
            </a:extLst>
          </p:cNvPr>
          <p:cNvSpPr/>
          <p:nvPr/>
        </p:nvSpPr>
        <p:spPr>
          <a:xfrm>
            <a:off x="2695574" y="3876675"/>
            <a:ext cx="6505575" cy="6286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F0E330A-F72F-4E36-AE63-F537C587A50C}"/>
              </a:ext>
            </a:extLst>
          </p:cNvPr>
          <p:cNvSpPr/>
          <p:nvPr/>
        </p:nvSpPr>
        <p:spPr>
          <a:xfrm>
            <a:off x="152400" y="3590926"/>
            <a:ext cx="156210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8AAABC2-9A49-4974-9C42-93160B5A9A7E}"/>
              </a:ext>
            </a:extLst>
          </p:cNvPr>
          <p:cNvSpPr txBox="1"/>
          <p:nvPr/>
        </p:nvSpPr>
        <p:spPr>
          <a:xfrm>
            <a:off x="-1" y="207501"/>
            <a:ext cx="110966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接著點開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test.py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test_dir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的路徑改成你電腦上的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segment\test\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Testimages_new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pred_dir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的路徑改成你電腦上的</a:t>
            </a:r>
            <a:r>
              <a:rPr lang="nb-NO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segment\unet_42-master\best_model_30_1.pth</a:t>
            </a:r>
          </a:p>
          <a:p>
            <a:r>
              <a:rPr lang="nb-NO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gt_dir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的路徑改成你電腦上的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segment\test\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Testlabels_new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照理來說以上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點有更改就會動了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53CAC147-F0B4-4E8D-867B-C1207477F256}"/>
              </a:ext>
            </a:extLst>
          </p:cNvPr>
          <p:cNvCxnSpPr>
            <a:cxnSpLocks/>
          </p:cNvCxnSpPr>
          <p:nvPr/>
        </p:nvCxnSpPr>
        <p:spPr>
          <a:xfrm flipV="1">
            <a:off x="5972175" y="1822671"/>
            <a:ext cx="0" cy="1977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855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BDD96FCC-8A52-4CA9-8ED7-77C524F989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3" t="1144" r="1178" b="-1"/>
          <a:stretch/>
        </p:blipFill>
        <p:spPr>
          <a:xfrm>
            <a:off x="85725" y="1152525"/>
            <a:ext cx="10315576" cy="456969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AE25D78-9673-4C1C-98FD-0D0C571A7FED}"/>
              </a:ext>
            </a:extLst>
          </p:cNvPr>
          <p:cNvSpPr/>
          <p:nvPr/>
        </p:nvSpPr>
        <p:spPr>
          <a:xfrm>
            <a:off x="85723" y="4009884"/>
            <a:ext cx="7434370" cy="21431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88A2BBA-2119-45ED-82FA-38D41810173B}"/>
              </a:ext>
            </a:extLst>
          </p:cNvPr>
          <p:cNvSpPr txBox="1"/>
          <p:nvPr/>
        </p:nvSpPr>
        <p:spPr>
          <a:xfrm>
            <a:off x="638175" y="228600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最後程式會顯示出這個結果</a:t>
            </a: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6D94F15A-F03A-4635-8996-1DC8B2680637}"/>
              </a:ext>
            </a:extLst>
          </p:cNvPr>
          <p:cNvCxnSpPr>
            <a:cxnSpLocks/>
            <a:stCxn id="10" idx="0"/>
            <a:endCxn id="11" idx="2"/>
          </p:cNvCxnSpPr>
          <p:nvPr/>
        </p:nvCxnSpPr>
        <p:spPr>
          <a:xfrm flipH="1" flipV="1">
            <a:off x="2790825" y="597932"/>
            <a:ext cx="1012083" cy="34119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E8CE5542-5FBD-430A-91A0-314201C49B51}"/>
              </a:ext>
            </a:extLst>
          </p:cNvPr>
          <p:cNvSpPr/>
          <p:nvPr/>
        </p:nvSpPr>
        <p:spPr>
          <a:xfrm>
            <a:off x="1104900" y="1990725"/>
            <a:ext cx="9296401" cy="21431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F228D71-7862-4427-AD48-BF89F7222C4A}"/>
              </a:ext>
            </a:extLst>
          </p:cNvPr>
          <p:cNvSpPr txBox="1"/>
          <p:nvPr/>
        </p:nvSpPr>
        <p:spPr>
          <a:xfrm>
            <a:off x="5324474" y="419100"/>
            <a:ext cx="676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並且在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segment\unet_42-master\results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會有其他結果</a:t>
            </a:r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D2A9AA3D-55FA-4A79-A504-B47930A47591}"/>
              </a:ext>
            </a:extLst>
          </p:cNvPr>
          <p:cNvCxnSpPr>
            <a:endCxn id="15" idx="2"/>
          </p:cNvCxnSpPr>
          <p:nvPr/>
        </p:nvCxnSpPr>
        <p:spPr>
          <a:xfrm flipV="1">
            <a:off x="5695950" y="788432"/>
            <a:ext cx="3009900" cy="12022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>
            <a:extLst>
              <a:ext uri="{FF2B5EF4-FFF2-40B4-BE49-F238E27FC236}">
                <a16:creationId xmlns:a16="http://schemas.microsoft.com/office/drawing/2014/main" id="{63213CAA-9CA5-41B7-8FE7-80F961585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" y="4029074"/>
            <a:ext cx="7434371" cy="212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85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3C4A206-0FD4-4F33-81AC-C7BB11F421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9" t="3794"/>
          <a:stretch/>
        </p:blipFill>
        <p:spPr>
          <a:xfrm>
            <a:off x="228600" y="257175"/>
            <a:ext cx="5398460" cy="1304925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0F16E26-1D8E-4C51-8CC7-116904209C08}"/>
              </a:ext>
            </a:extLst>
          </p:cNvPr>
          <p:cNvSpPr txBox="1"/>
          <p:nvPr/>
        </p:nvSpPr>
        <p:spPr>
          <a:xfrm>
            <a:off x="133350" y="1684556"/>
            <a:ext cx="11677650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點開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segment\unet_42-master\results\confusion_matrix.csv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會獲得你模型的混淆矩陣，當然每一個出來的數字基本上不太會一樣。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9A7B62-7438-4AC9-AD0A-D4EA1D267810}"/>
              </a:ext>
            </a:extLst>
          </p:cNvPr>
          <p:cNvSpPr/>
          <p:nvPr/>
        </p:nvSpPr>
        <p:spPr>
          <a:xfrm>
            <a:off x="180975" y="1028700"/>
            <a:ext cx="5398460" cy="457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A562B60-6493-4A03-A9F9-8F068F4C8A62}"/>
              </a:ext>
            </a:extLst>
          </p:cNvPr>
          <p:cNvSpPr/>
          <p:nvPr/>
        </p:nvSpPr>
        <p:spPr>
          <a:xfrm>
            <a:off x="3667125" y="257175"/>
            <a:ext cx="1912310" cy="14273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F3CD9409-5B22-4910-BE84-B130BE8F0A68}"/>
                  </a:ext>
                </a:extLst>
              </p:cNvPr>
              <p:cNvSpPr txBox="1"/>
              <p:nvPr/>
            </p:nvSpPr>
            <p:spPr>
              <a:xfrm>
                <a:off x="180975" y="2556974"/>
                <a:ext cx="10925175" cy="4161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TW" altLang="en-US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基本上，我們只注意</a:t>
                </a:r>
                <a:r>
                  <a:rPr lang="en-US" altLang="zh-TW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label</a:t>
                </a:r>
                <a:r>
                  <a:rPr lang="zh-TW" altLang="en-US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的性能表現，就像上一張投影片顯示的</a:t>
                </a:r>
                <a:endParaRPr lang="en-US" altLang="zh-TW" sz="2400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TW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hippocampus </a:t>
                </a:r>
                <a:r>
                  <a:rPr lang="en-US" altLang="zh-TW" sz="2400" spc="150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Iou</a:t>
                </a:r>
                <a:r>
                  <a:rPr lang="en-US" altLang="zh-TW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 spc="15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3010</m:t>
                        </m:r>
                      </m:num>
                      <m:den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430+3010+1144</m:t>
                        </m:r>
                      </m:den>
                    </m:f>
                    <m:r>
                      <a:rPr lang="en-US" altLang="zh-TW" sz="2400" b="0" i="1" spc="150" smtClean="0">
                        <a:latin typeface="Cambria Math" panose="02040503050406030204" pitchFamily="18" charset="0"/>
                      </a:rPr>
                      <m:t>=0.6566</m:t>
                    </m:r>
                  </m:oMath>
                </a14:m>
                <a:endParaRPr lang="en-US" altLang="zh-TW" sz="2400" b="0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TW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hippocampus Recall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 spc="15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3010</m:t>
                        </m:r>
                      </m:num>
                      <m:den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1144+3010</m:t>
                        </m:r>
                      </m:den>
                    </m:f>
                    <m:r>
                      <a:rPr lang="en-US" altLang="zh-TW" sz="2400" b="0" i="1" spc="150" smtClean="0">
                        <a:latin typeface="Cambria Math" panose="02040503050406030204" pitchFamily="18" charset="0"/>
                      </a:rPr>
                      <m:t>=  0.7246</m:t>
                    </m:r>
                  </m:oMath>
                </a14:m>
                <a:endParaRPr lang="en-US" altLang="zh-TW" sz="2400" b="0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TW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hippocampus 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 spc="15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3010</m:t>
                        </m:r>
                      </m:num>
                      <m:den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430+3010</m:t>
                        </m:r>
                      </m:den>
                    </m:f>
                    <m:r>
                      <a:rPr lang="en-US" altLang="zh-TW" sz="2400" b="0" i="1" spc="15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altLang="zh-TW" sz="2400" b="0" i="0" spc="150" smtClean="0">
                        <a:latin typeface="Cambria Math" panose="02040503050406030204" pitchFamily="18" charset="0"/>
                      </a:rPr>
                      <m:t> 0.875</m:t>
                    </m:r>
                  </m:oMath>
                </a14:m>
                <a:endParaRPr lang="en-US" altLang="zh-TW" sz="2400" b="0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TW" sz="2400" spc="15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hippocampus F1-Score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 spc="15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2∗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𝑃𝑟𝑒𝑐𝑖𝑠𝑖𝑜𝑛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𝑅𝑒𝑐𝑎𝑙𝑙</m:t>
                        </m:r>
                      </m:num>
                      <m:den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𝑃𝑟𝑒𝑐𝑠𝑖𝑜𝑛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𝑅𝑒𝑐𝑎𝑙𝑙</m:t>
                        </m:r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altLang="zh-TW" sz="2400" b="0" i="1" spc="15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2∗0.7246∗0.875</m:t>
                        </m:r>
                      </m:num>
                      <m:den>
                        <m:r>
                          <a:rPr lang="en-US" altLang="zh-TW" sz="2400" b="0" i="1" spc="150" smtClean="0">
                            <a:latin typeface="Cambria Math" panose="02040503050406030204" pitchFamily="18" charset="0"/>
                          </a:rPr>
                          <m:t>0.7246+0.875</m:t>
                        </m:r>
                      </m:den>
                    </m:f>
                    <m:r>
                      <a:rPr lang="en-US" altLang="zh-TW" sz="2400" b="0" i="1" spc="150" smtClean="0">
                        <a:latin typeface="Cambria Math" panose="02040503050406030204" pitchFamily="18" charset="0"/>
                      </a:rPr>
                      <m:t>=0.7927</m:t>
                    </m:r>
                  </m:oMath>
                </a14:m>
                <a:endParaRPr lang="en-US" altLang="zh-TW" sz="2400" spc="15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F3CD9409-5B22-4910-BE84-B130BE8F0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75" y="2556974"/>
                <a:ext cx="10925175" cy="4161652"/>
              </a:xfrm>
              <a:prstGeom prst="rect">
                <a:avLst/>
              </a:prstGeom>
              <a:blipFill>
                <a:blip r:embed="rId3"/>
                <a:stretch>
                  <a:fillRect l="-8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6DD7ADA-5BDD-4474-8764-666340EF2BE5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4623280" y="1684556"/>
            <a:ext cx="1020283" cy="8724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0FE95EA4-3161-47B8-B879-9181A528AE74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2927830" y="1562100"/>
            <a:ext cx="2715733" cy="9948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9938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6D0857D9-A1EB-4403-A4FC-1B1C61323257}"/>
              </a:ext>
            </a:extLst>
          </p:cNvPr>
          <p:cNvSpPr txBox="1"/>
          <p:nvPr/>
        </p:nvSpPr>
        <p:spPr>
          <a:xfrm>
            <a:off x="123824" y="0"/>
            <a:ext cx="2390775" cy="74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模型優化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165FA00-FCE7-485D-9945-93D1A20EB7F2}"/>
              </a:ext>
            </a:extLst>
          </p:cNvPr>
          <p:cNvSpPr txBox="1"/>
          <p:nvPr/>
        </p:nvSpPr>
        <p:spPr>
          <a:xfrm>
            <a:off x="123824" y="866775"/>
            <a:ext cx="11763376" cy="5027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這是你們的作業，但可以給點意見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可以改改看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lr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batch_size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image_size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dataset.py</a:t>
            </a:r>
            <a:r>
              <a:rPr lang="zh-TW" altLang="en-US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中的第</a:t>
            </a:r>
            <a:r>
              <a:rPr lang="en-US" altLang="zh-TW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r>
              <a:rPr lang="zh-TW" altLang="en-US" b="1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調整原始影像的亮度也就是</a:t>
            </a:r>
            <a:r>
              <a:rPr lang="fr-FR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segment\train\Training_Images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segment\test\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Testimages_new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的亮度，可以用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python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中的套件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cv2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之類的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…..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或者做做看上課用到的影像處理。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在程式中有用到隨機翻轉，可以試試看關掉會不會好一點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換個醫學影像分割模型看看，比如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unet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++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、或著改改看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segment\unet_42-master\model\unet_parts.py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，中的模型，加深看看。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主要是讓</a:t>
            </a:r>
            <a:r>
              <a:rPr lang="en-US" altLang="zh-TW" spc="15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iou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的性能趴數可以提高，加油</a:t>
            </a:r>
            <a:r>
              <a:rPr lang="en-US" altLang="zh-TW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pc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祝期末報告順利</a:t>
            </a:r>
            <a:endParaRPr lang="en-US" altLang="zh-TW" spc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0671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1325</Words>
  <Application>Microsoft Office PowerPoint</Application>
  <PresentationFormat>寬螢幕</PresentationFormat>
  <Paragraphs>87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8" baseType="lpstr">
      <vt:lpstr>Arial Unicode MS</vt:lpstr>
      <vt:lpstr>Google Sans</vt:lpstr>
      <vt:lpstr>微軟正黑體</vt:lpstr>
      <vt:lpstr>Arial</vt:lpstr>
      <vt:lpstr>Calibri</vt:lpstr>
      <vt:lpstr>Calibri Light</vt:lpstr>
      <vt:lpstr>Cambria Math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劉學諺</dc:creator>
  <cp:lastModifiedBy>劉學諺</cp:lastModifiedBy>
  <cp:revision>109</cp:revision>
  <dcterms:created xsi:type="dcterms:W3CDTF">2024-09-16T03:51:14Z</dcterms:created>
  <dcterms:modified xsi:type="dcterms:W3CDTF">2024-11-07T01:16:39Z</dcterms:modified>
</cp:coreProperties>
</file>