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308" r:id="rId2"/>
    <p:sldId id="490" r:id="rId3"/>
    <p:sldId id="492" r:id="rId4"/>
    <p:sldId id="493" r:id="rId5"/>
    <p:sldId id="491" r:id="rId6"/>
    <p:sldId id="494" r:id="rId7"/>
    <p:sldId id="495" r:id="rId8"/>
    <p:sldId id="496" r:id="rId9"/>
    <p:sldId id="497" r:id="rId10"/>
    <p:sldId id="258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490"/>
            <p14:sldId id="492"/>
            <p14:sldId id="493"/>
            <p14:sldId id="491"/>
            <p14:sldId id="494"/>
            <p14:sldId id="495"/>
            <p14:sldId id="496"/>
            <p14:sldId id="497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66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122" d="100"/>
          <a:sy n="122" d="100"/>
        </p:scale>
        <p:origin x="490" y="96"/>
      </p:cViewPr>
      <p:guideLst>
        <p:guide orient="horz" pos="243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2024/2/22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1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2024/2/22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pgadmin.org/download/pgadmin-4-windows/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380816"/>
            <a:ext cx="9398981" cy="824137"/>
          </a:xfrm>
        </p:spPr>
        <p:txBody>
          <a:bodyPr/>
          <a:lstStyle/>
          <a:p>
            <a:r>
              <a:rPr lang="en-US" altLang="zh-TW"/>
              <a:t>PostgreSQL</a:t>
            </a:r>
            <a:r>
              <a:rPr lang="zh-TW" altLang="en-US"/>
              <a:t>架資料庫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 林維庭、洪晟翔</a:t>
            </a:r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25B9CE-B8B0-4785-85FE-BFFA856C6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PostgreSQL</a:t>
            </a:r>
            <a:r>
              <a:rPr lang="zh-TW" altLang="en-US"/>
              <a:t>下載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C348ECF-561A-8AB3-325A-77F4B34C3255}"/>
              </a:ext>
            </a:extLst>
          </p:cNvPr>
          <p:cNvSpPr txBox="1"/>
          <p:nvPr/>
        </p:nvSpPr>
        <p:spPr>
          <a:xfrm>
            <a:off x="609600" y="1417638"/>
            <a:ext cx="10807083" cy="1260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下載鏈結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hlinkClick r:id="rId2"/>
              </a:rPr>
              <a:t>https://www.pgadmin.org/download/pgadmin-4-windows/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下載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windows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最新版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4449BA1B-4CA2-EB06-3189-5617704DD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16" y="2852936"/>
            <a:ext cx="5689079" cy="350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8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4A35A-E91E-2ECE-DBF0-377E45B47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19457C-10C0-ABDC-8A8C-BF8508684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PostgreSQL</a:t>
            </a:r>
            <a:r>
              <a:rPr lang="zh-TW" altLang="en-US"/>
              <a:t>架資料庫</a:t>
            </a:r>
            <a:r>
              <a:rPr lang="en-US" altLang="zh-TW"/>
              <a:t>1</a:t>
            </a:r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DCA03DE4-E8A5-B8FA-EC98-9CA3D5C87D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76" t="13757" r="73421" b="55006"/>
          <a:stretch/>
        </p:blipFill>
        <p:spPr>
          <a:xfrm>
            <a:off x="1374423" y="2297015"/>
            <a:ext cx="3168352" cy="2564856"/>
          </a:xfrm>
          <a:prstGeom prst="rect">
            <a:avLst/>
          </a:prstGeom>
        </p:spPr>
      </p:pic>
      <p:grpSp>
        <p:nvGrpSpPr>
          <p:cNvPr id="11" name="群組 10">
            <a:extLst>
              <a:ext uri="{FF2B5EF4-FFF2-40B4-BE49-F238E27FC236}">
                <a16:creationId xmlns:a16="http://schemas.microsoft.com/office/drawing/2014/main" id="{414075FE-9B84-1A50-8B25-B5140C32F82C}"/>
              </a:ext>
            </a:extLst>
          </p:cNvPr>
          <p:cNvGrpSpPr/>
          <p:nvPr/>
        </p:nvGrpSpPr>
        <p:grpSpPr>
          <a:xfrm>
            <a:off x="4938214" y="2235201"/>
            <a:ext cx="4680520" cy="3883308"/>
            <a:chOff x="5591944" y="2572177"/>
            <a:chExt cx="4716126" cy="3912849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BD7768B3-5EDA-570F-DB5F-60414A671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1944" y="2572177"/>
              <a:ext cx="4716126" cy="3912849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397BBBB-B931-7959-F254-71354F04C59E}"/>
                </a:ext>
              </a:extLst>
            </p:cNvPr>
            <p:cNvSpPr/>
            <p:nvPr/>
          </p:nvSpPr>
          <p:spPr>
            <a:xfrm>
              <a:off x="7176120" y="3429000"/>
              <a:ext cx="2304256" cy="14401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6BB2079C-6391-CD21-1A07-814E40A9770B}"/>
                </a:ext>
              </a:extLst>
            </p:cNvPr>
            <p:cNvSpPr txBox="1"/>
            <p:nvPr/>
          </p:nvSpPr>
          <p:spPr>
            <a:xfrm>
              <a:off x="8319339" y="3152001"/>
              <a:ext cx="11343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隨便取不影響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9219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D6823-19DE-AA00-6D3A-A5375D1C7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B2A5209-2CAA-482D-3B54-97A0D8084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PostgreSQL</a:t>
            </a:r>
            <a:r>
              <a:rPr lang="zh-TW" altLang="en-US"/>
              <a:t>架資料庫</a:t>
            </a:r>
            <a:r>
              <a:rPr lang="en-US" altLang="zh-TW"/>
              <a:t>2</a:t>
            </a:r>
            <a:endParaRPr lang="zh-TW" altLang="en-US"/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47B64E5D-063D-7718-797D-0D59D133C1A1}"/>
              </a:ext>
            </a:extLst>
          </p:cNvPr>
          <p:cNvGrpSpPr/>
          <p:nvPr/>
        </p:nvGrpSpPr>
        <p:grpSpPr>
          <a:xfrm>
            <a:off x="2207568" y="2120920"/>
            <a:ext cx="5391585" cy="4285619"/>
            <a:chOff x="6290811" y="2120920"/>
            <a:chExt cx="5299473" cy="4212402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CB74E87B-1369-CE4F-2A30-A236868A49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6025" t="13250" r="16025" b="21650"/>
            <a:stretch/>
          </p:blipFill>
          <p:spPr>
            <a:xfrm>
              <a:off x="6290811" y="2120920"/>
              <a:ext cx="5299473" cy="4212402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7F72CD6-D5BE-848C-0824-345B90353429}"/>
                </a:ext>
              </a:extLst>
            </p:cNvPr>
            <p:cNvSpPr/>
            <p:nvPr/>
          </p:nvSpPr>
          <p:spPr>
            <a:xfrm>
              <a:off x="6816081" y="2389615"/>
              <a:ext cx="792087" cy="2472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8787931-34C4-1AEC-8CE4-DAB0D98929E9}"/>
                </a:ext>
              </a:extLst>
            </p:cNvPr>
            <p:cNvSpPr/>
            <p:nvPr/>
          </p:nvSpPr>
          <p:spPr>
            <a:xfrm>
              <a:off x="7698509" y="2677030"/>
              <a:ext cx="912446" cy="27490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4A3724B7-9E10-87A3-10E1-F1BF32428F7A}"/>
                </a:ext>
              </a:extLst>
            </p:cNvPr>
            <p:cNvSpPr txBox="1"/>
            <p:nvPr/>
          </p:nvSpPr>
          <p:spPr>
            <a:xfrm>
              <a:off x="8328077" y="2905284"/>
              <a:ext cx="2952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一般都是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localhost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，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如果要發布出去給別人就要設置為本機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ip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8CFC0BFA-6BF8-75C1-8FBE-8E7613D93390}"/>
              </a:ext>
            </a:extLst>
          </p:cNvPr>
          <p:cNvSpPr/>
          <p:nvPr/>
        </p:nvSpPr>
        <p:spPr>
          <a:xfrm>
            <a:off x="3639734" y="4373450"/>
            <a:ext cx="928306" cy="2796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79799B8-912D-823A-41AA-322AF8660187}"/>
              </a:ext>
            </a:extLst>
          </p:cNvPr>
          <p:cNvSpPr txBox="1"/>
          <p:nvPr/>
        </p:nvSpPr>
        <p:spPr>
          <a:xfrm>
            <a:off x="4280244" y="4611009"/>
            <a:ext cx="1344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密碼一定要記住</a:t>
            </a:r>
          </a:p>
        </p:txBody>
      </p:sp>
    </p:spTree>
    <p:extLst>
      <p:ext uri="{BB962C8B-B14F-4D97-AF65-F5344CB8AC3E}">
        <p14:creationId xmlns:p14="http://schemas.microsoft.com/office/powerpoint/2010/main" val="101483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>
            <a:extLst>
              <a:ext uri="{FF2B5EF4-FFF2-40B4-BE49-F238E27FC236}">
                <a16:creationId xmlns:a16="http://schemas.microsoft.com/office/drawing/2014/main" id="{6255A4EF-5883-AB65-750F-A06E79F5BDC0}"/>
              </a:ext>
            </a:extLst>
          </p:cNvPr>
          <p:cNvGrpSpPr/>
          <p:nvPr/>
        </p:nvGrpSpPr>
        <p:grpSpPr>
          <a:xfrm>
            <a:off x="551384" y="3425735"/>
            <a:ext cx="5147396" cy="2808312"/>
            <a:chOff x="2999656" y="1988840"/>
            <a:chExt cx="7824192" cy="4268716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BB627576-45FD-B8E5-142B-0EE9BA95B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99656" y="1988840"/>
              <a:ext cx="7824192" cy="4268716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693CA83-8B95-BD6A-74FE-34BC63C80EAF}"/>
                </a:ext>
              </a:extLst>
            </p:cNvPr>
            <p:cNvSpPr/>
            <p:nvPr/>
          </p:nvSpPr>
          <p:spPr>
            <a:xfrm>
              <a:off x="4511824" y="5517232"/>
              <a:ext cx="4104456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7" name="文字方塊 6">
            <a:extLst>
              <a:ext uri="{FF2B5EF4-FFF2-40B4-BE49-F238E27FC236}">
                <a16:creationId xmlns:a16="http://schemas.microsoft.com/office/drawing/2014/main" id="{2BFDB7A8-205C-D26B-BA8E-F3D36BFA3A87}"/>
              </a:ext>
            </a:extLst>
          </p:cNvPr>
          <p:cNvSpPr txBox="1"/>
          <p:nvPr/>
        </p:nvSpPr>
        <p:spPr>
          <a:xfrm>
            <a:off x="609600" y="1417638"/>
            <a:ext cx="10807083" cy="19429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C:\Program Files\PostgreSQL\16\data\pg_hba.conf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host all all 0.0.0.0/0 md5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host all all ::0/0 md5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FDDE5A12-024F-36FE-5FFE-A67905154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PostgreSQL</a:t>
            </a:r>
            <a:r>
              <a:rPr lang="zh-TW" altLang="en-US"/>
              <a:t>架資料庫</a:t>
            </a:r>
            <a:r>
              <a:rPr lang="en-US" altLang="zh-TW"/>
              <a:t>3(</a:t>
            </a:r>
            <a:r>
              <a:rPr lang="en-US" altLang="zh-TW">
                <a:solidFill>
                  <a:srgbClr val="FF0000"/>
                </a:solidFill>
              </a:rPr>
              <a:t>localhost</a:t>
            </a:r>
            <a:r>
              <a:rPr lang="zh-TW" altLang="en-US">
                <a:solidFill>
                  <a:srgbClr val="FF0000"/>
                </a:solidFill>
              </a:rPr>
              <a:t>不用</a:t>
            </a:r>
            <a:r>
              <a:rPr lang="en-US" altLang="zh-TW"/>
              <a:t>)</a:t>
            </a:r>
            <a:endParaRPr lang="zh-TW" altLang="en-US"/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7EB6DD8C-EC76-8798-C4CB-FE76DCF67FAF}"/>
              </a:ext>
            </a:extLst>
          </p:cNvPr>
          <p:cNvGrpSpPr/>
          <p:nvPr/>
        </p:nvGrpSpPr>
        <p:grpSpPr>
          <a:xfrm>
            <a:off x="5879976" y="2780928"/>
            <a:ext cx="5483047" cy="3824362"/>
            <a:chOff x="5437488" y="2780928"/>
            <a:chExt cx="5483047" cy="3824362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B1A0BE43-72EC-F489-88E3-16874B2FA9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r="23789"/>
            <a:stretch/>
          </p:blipFill>
          <p:spPr>
            <a:xfrm>
              <a:off x="5447928" y="2780928"/>
              <a:ext cx="5472607" cy="381316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E88D14E-01A6-663C-477C-669C560E8DB6}"/>
                </a:ext>
              </a:extLst>
            </p:cNvPr>
            <p:cNvSpPr/>
            <p:nvPr/>
          </p:nvSpPr>
          <p:spPr>
            <a:xfrm>
              <a:off x="5437488" y="6177831"/>
              <a:ext cx="1050993" cy="19791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F760F87E-6F9F-32E8-ACA9-BA583FE9BBAB}"/>
                </a:ext>
              </a:extLst>
            </p:cNvPr>
            <p:cNvSpPr txBox="1"/>
            <p:nvPr/>
          </p:nvSpPr>
          <p:spPr>
            <a:xfrm>
              <a:off x="6456040" y="6143625"/>
              <a:ext cx="30038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加入這兩行，目的是為了新增其他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ip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權限，因為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PostgreSQL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本身預設是只能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localhost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3007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2DE7E-6A7E-6816-9084-0CE441F63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7B3869D1-0430-240A-6591-1AF12FCA5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Dbeaver</a:t>
            </a:r>
            <a:r>
              <a:rPr lang="zh-TW" altLang="en-US"/>
              <a:t>連資料庫</a:t>
            </a:r>
            <a:r>
              <a:rPr lang="en-US" altLang="zh-TW"/>
              <a:t>1</a:t>
            </a:r>
            <a:endParaRPr lang="zh-TW" altLang="en-US"/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13DC32FB-48A9-B6A9-FCFE-3C5E2792EB74}"/>
              </a:ext>
            </a:extLst>
          </p:cNvPr>
          <p:cNvGrpSpPr/>
          <p:nvPr/>
        </p:nvGrpSpPr>
        <p:grpSpPr>
          <a:xfrm>
            <a:off x="407368" y="2348880"/>
            <a:ext cx="3470176" cy="2748140"/>
            <a:chOff x="609600" y="2420888"/>
            <a:chExt cx="3482063" cy="2757554"/>
          </a:xfrm>
        </p:grpSpPr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F9689439-0513-11DF-09AF-7D3119943225}"/>
                </a:ext>
              </a:extLst>
            </p:cNvPr>
            <p:cNvGrpSpPr/>
            <p:nvPr/>
          </p:nvGrpSpPr>
          <p:grpSpPr>
            <a:xfrm>
              <a:off x="609600" y="2420888"/>
              <a:ext cx="3482063" cy="2757554"/>
              <a:chOff x="669721" y="2204865"/>
              <a:chExt cx="2545959" cy="2016224"/>
            </a:xfrm>
          </p:grpSpPr>
          <p:pic>
            <p:nvPicPr>
              <p:cNvPr id="8" name="圖片 7">
                <a:extLst>
                  <a:ext uri="{FF2B5EF4-FFF2-40B4-BE49-F238E27FC236}">
                    <a16:creationId xmlns:a16="http://schemas.microsoft.com/office/drawing/2014/main" id="{6EA2DD65-5A3C-EDC4-4851-69A0EE9C0F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67757" b="54478"/>
              <a:stretch/>
            </p:blipFill>
            <p:spPr>
              <a:xfrm>
                <a:off x="669721" y="2204865"/>
                <a:ext cx="2545959" cy="2016224"/>
              </a:xfrm>
              <a:prstGeom prst="rect">
                <a:avLst/>
              </a:prstGeom>
            </p:spPr>
          </p:pic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68E16183-4398-9585-B817-84CCCCB35533}"/>
                  </a:ext>
                </a:extLst>
              </p:cNvPr>
              <p:cNvSpPr/>
              <p:nvPr/>
            </p:nvSpPr>
            <p:spPr>
              <a:xfrm>
                <a:off x="669721" y="2419707"/>
                <a:ext cx="313711" cy="21720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024D8FC2-A4AC-2DFF-9361-F6C004FFEF81}"/>
                </a:ext>
              </a:extLst>
            </p:cNvPr>
            <p:cNvSpPr txBox="1"/>
            <p:nvPr/>
          </p:nvSpPr>
          <p:spPr>
            <a:xfrm>
              <a:off x="609600" y="3028628"/>
              <a:ext cx="80588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新建連接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34D6BA84-1487-3E7F-7D43-35B2EB9DEEEE}"/>
              </a:ext>
            </a:extLst>
          </p:cNvPr>
          <p:cNvGrpSpPr/>
          <p:nvPr/>
        </p:nvGrpSpPr>
        <p:grpSpPr>
          <a:xfrm>
            <a:off x="4079777" y="2276872"/>
            <a:ext cx="2812028" cy="2880320"/>
            <a:chOff x="4079776" y="2276872"/>
            <a:chExt cx="3263449" cy="3342704"/>
          </a:xfrm>
        </p:grpSpPr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89BAC929-C5B4-87FA-7353-63883CACA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79776" y="2276872"/>
              <a:ext cx="3263449" cy="3342704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62132D70-A348-05C4-CFCB-055AE833D053}"/>
                </a:ext>
              </a:extLst>
            </p:cNvPr>
            <p:cNvSpPr/>
            <p:nvPr/>
          </p:nvSpPr>
          <p:spPr>
            <a:xfrm>
              <a:off x="5283908" y="2996952"/>
              <a:ext cx="596068" cy="57606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22" name="圖片 21">
            <a:extLst>
              <a:ext uri="{FF2B5EF4-FFF2-40B4-BE49-F238E27FC236}">
                <a16:creationId xmlns:a16="http://schemas.microsoft.com/office/drawing/2014/main" id="{2BCE75AA-D4C9-DA94-D078-FD36EC2C7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9824" y="1553245"/>
            <a:ext cx="4246859" cy="4327574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2612DC47-A33E-2AE3-5D72-69E37EF741E5}"/>
              </a:ext>
            </a:extLst>
          </p:cNvPr>
          <p:cNvSpPr/>
          <p:nvPr/>
        </p:nvSpPr>
        <p:spPr>
          <a:xfrm>
            <a:off x="8779636" y="2997028"/>
            <a:ext cx="2572947" cy="3966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DC181147-FC9D-674E-3F0B-C6066C7EA6FF}"/>
              </a:ext>
            </a:extLst>
          </p:cNvPr>
          <p:cNvGrpSpPr/>
          <p:nvPr/>
        </p:nvGrpSpPr>
        <p:grpSpPr>
          <a:xfrm>
            <a:off x="384703" y="2556923"/>
            <a:ext cx="5391585" cy="4285619"/>
            <a:chOff x="6290811" y="2120920"/>
            <a:chExt cx="5299473" cy="4212402"/>
          </a:xfrm>
        </p:grpSpPr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6547E9EA-C147-73A4-D2EA-D6EEFF67B0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6025" t="13250" r="16025" b="21650"/>
            <a:stretch/>
          </p:blipFill>
          <p:spPr>
            <a:xfrm>
              <a:off x="6290811" y="2120920"/>
              <a:ext cx="5299473" cy="4212402"/>
            </a:xfrm>
            <a:prstGeom prst="rect">
              <a:avLst/>
            </a:prstGeom>
          </p:spPr>
        </p:pic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632D61F-A9AB-C891-DFEE-24470E19EA51}"/>
                </a:ext>
              </a:extLst>
            </p:cNvPr>
            <p:cNvSpPr/>
            <p:nvPr/>
          </p:nvSpPr>
          <p:spPr>
            <a:xfrm>
              <a:off x="6816081" y="2389615"/>
              <a:ext cx="792087" cy="2472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CC8E43FC-1E90-2F0E-8E33-A6B29F489A8C}"/>
                </a:ext>
              </a:extLst>
            </p:cNvPr>
            <p:cNvSpPr/>
            <p:nvPr/>
          </p:nvSpPr>
          <p:spPr>
            <a:xfrm>
              <a:off x="7698509" y="2677030"/>
              <a:ext cx="912446" cy="27490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A91CD170-5741-89CE-F2A8-CE171A4DF11E}"/>
                </a:ext>
              </a:extLst>
            </p:cNvPr>
            <p:cNvSpPr txBox="1"/>
            <p:nvPr/>
          </p:nvSpPr>
          <p:spPr>
            <a:xfrm>
              <a:off x="8328077" y="2905284"/>
              <a:ext cx="2952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一般都是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localhost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，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如果要發布出去給別人就要設置為本機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ip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5386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2A2CB-188D-A8B3-7D79-684AF60F4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E60E74DA-13EA-D90E-98F4-B3D68CBEB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Dbeaver</a:t>
            </a:r>
            <a:r>
              <a:rPr lang="zh-TW" altLang="en-US"/>
              <a:t>連資料庫</a:t>
            </a:r>
            <a:r>
              <a:rPr lang="en-US" altLang="zh-TW"/>
              <a:t>2</a:t>
            </a:r>
            <a:endParaRPr lang="zh-TW" altLang="en-US"/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CBDB6D3E-C10E-1955-3478-3B46089A62D6}"/>
              </a:ext>
            </a:extLst>
          </p:cNvPr>
          <p:cNvGrpSpPr/>
          <p:nvPr/>
        </p:nvGrpSpPr>
        <p:grpSpPr>
          <a:xfrm>
            <a:off x="6240016" y="1916832"/>
            <a:ext cx="4246859" cy="4327574"/>
            <a:chOff x="995002" y="1815701"/>
            <a:chExt cx="4246859" cy="4327574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4FB2E7D3-4552-6225-31DF-C3A602395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5002" y="1815701"/>
              <a:ext cx="4246859" cy="4327574"/>
            </a:xfrm>
            <a:prstGeom prst="rect">
              <a:avLst/>
            </a:prstGeom>
          </p:spPr>
        </p:pic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F77CC9C-A86B-239B-8791-3929BB24098A}"/>
                </a:ext>
              </a:extLst>
            </p:cNvPr>
            <p:cNvSpPr/>
            <p:nvPr/>
          </p:nvSpPr>
          <p:spPr>
            <a:xfrm>
              <a:off x="2604814" y="3259484"/>
              <a:ext cx="2572947" cy="21240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25" name="圖片 24">
            <a:extLst>
              <a:ext uri="{FF2B5EF4-FFF2-40B4-BE49-F238E27FC236}">
                <a16:creationId xmlns:a16="http://schemas.microsoft.com/office/drawing/2014/main" id="{0F3FCA6C-4308-18FC-7B58-FC126FC7EA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25" t="13250" r="16025" b="21650"/>
          <a:stretch/>
        </p:blipFill>
        <p:spPr>
          <a:xfrm>
            <a:off x="551384" y="2348880"/>
            <a:ext cx="5040560" cy="40066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4FD5EAED-B42B-1E73-384B-2518C622F0FC}"/>
              </a:ext>
            </a:extLst>
          </p:cNvPr>
          <p:cNvSpPr/>
          <p:nvPr/>
        </p:nvSpPr>
        <p:spPr>
          <a:xfrm>
            <a:off x="1847529" y="2865219"/>
            <a:ext cx="792088" cy="2757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142F7B2-2AD7-998C-BA9D-EFA26FD780D2}"/>
              </a:ext>
            </a:extLst>
          </p:cNvPr>
          <p:cNvSpPr/>
          <p:nvPr/>
        </p:nvSpPr>
        <p:spPr>
          <a:xfrm>
            <a:off x="1847530" y="3181005"/>
            <a:ext cx="792088" cy="247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876FACE-0A23-04D8-ECBA-AFE9D70AF51E}"/>
              </a:ext>
            </a:extLst>
          </p:cNvPr>
          <p:cNvSpPr/>
          <p:nvPr/>
        </p:nvSpPr>
        <p:spPr>
          <a:xfrm>
            <a:off x="1866057" y="3818229"/>
            <a:ext cx="792088" cy="247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4A25A6A-67EC-FAF0-2861-75C4CA773F9F}"/>
              </a:ext>
            </a:extLst>
          </p:cNvPr>
          <p:cNvSpPr/>
          <p:nvPr/>
        </p:nvSpPr>
        <p:spPr>
          <a:xfrm>
            <a:off x="1866057" y="4449630"/>
            <a:ext cx="792088" cy="247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AA8B6C5-FCCB-D2F5-5DFF-C4A09FEEBE75}"/>
              </a:ext>
            </a:extLst>
          </p:cNvPr>
          <p:cNvSpPr/>
          <p:nvPr/>
        </p:nvSpPr>
        <p:spPr>
          <a:xfrm>
            <a:off x="7967399" y="4139140"/>
            <a:ext cx="1224946" cy="3966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EE1C09F2-CB7C-9E3C-E622-52AE7AEA0B79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將剛剛架資料庫的連線資料填入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100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66023-92C6-21CB-3B8B-A745A17E6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F6A59843-0690-4FE3-3CBB-BACA3212B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Dbeaver</a:t>
            </a:r>
            <a:r>
              <a:rPr lang="zh-TW" altLang="en-US"/>
              <a:t>連資料庫</a:t>
            </a:r>
            <a:r>
              <a:rPr lang="en-US" altLang="zh-TW"/>
              <a:t>3</a:t>
            </a:r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D73C7086-4B34-9769-7572-76BC5E52BBAA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將剛剛架資料庫的連線資料填入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437" name="群組 436">
            <a:extLst>
              <a:ext uri="{FF2B5EF4-FFF2-40B4-BE49-F238E27FC236}">
                <a16:creationId xmlns:a16="http://schemas.microsoft.com/office/drawing/2014/main" id="{EA26D448-506B-23E8-8BDF-4332E8855621}"/>
              </a:ext>
            </a:extLst>
          </p:cNvPr>
          <p:cNvGrpSpPr/>
          <p:nvPr/>
        </p:nvGrpSpPr>
        <p:grpSpPr>
          <a:xfrm>
            <a:off x="73765" y="1996130"/>
            <a:ext cx="11123629" cy="4327574"/>
            <a:chOff x="73765" y="1996130"/>
            <a:chExt cx="11123629" cy="4327574"/>
          </a:xfrm>
        </p:grpSpPr>
        <p:grpSp>
          <p:nvGrpSpPr>
            <p:cNvPr id="38" name="群組 37">
              <a:extLst>
                <a:ext uri="{FF2B5EF4-FFF2-40B4-BE49-F238E27FC236}">
                  <a16:creationId xmlns:a16="http://schemas.microsoft.com/office/drawing/2014/main" id="{9C8DF20D-CD3A-C446-8B46-7229DF348B5A}"/>
                </a:ext>
              </a:extLst>
            </p:cNvPr>
            <p:cNvGrpSpPr/>
            <p:nvPr/>
          </p:nvGrpSpPr>
          <p:grpSpPr>
            <a:xfrm>
              <a:off x="6950535" y="1996130"/>
              <a:ext cx="4246859" cy="4327574"/>
              <a:chOff x="6950535" y="1996130"/>
              <a:chExt cx="4246859" cy="4327574"/>
            </a:xfrm>
          </p:grpSpPr>
          <p:grpSp>
            <p:nvGrpSpPr>
              <p:cNvPr id="2" name="群組 1">
                <a:extLst>
                  <a:ext uri="{FF2B5EF4-FFF2-40B4-BE49-F238E27FC236}">
                    <a16:creationId xmlns:a16="http://schemas.microsoft.com/office/drawing/2014/main" id="{D6C4F3A0-728C-882D-B2AD-C921C264B5D4}"/>
                  </a:ext>
                </a:extLst>
              </p:cNvPr>
              <p:cNvGrpSpPr/>
              <p:nvPr/>
            </p:nvGrpSpPr>
            <p:grpSpPr>
              <a:xfrm>
                <a:off x="6950535" y="1996130"/>
                <a:ext cx="4246859" cy="4327574"/>
                <a:chOff x="481385" y="1815701"/>
                <a:chExt cx="4246859" cy="4327574"/>
              </a:xfrm>
            </p:grpSpPr>
            <p:pic>
              <p:nvPicPr>
                <p:cNvPr id="22" name="圖片 21">
                  <a:extLst>
                    <a:ext uri="{FF2B5EF4-FFF2-40B4-BE49-F238E27FC236}">
                      <a16:creationId xmlns:a16="http://schemas.microsoft.com/office/drawing/2014/main" id="{6502E867-2E08-205C-1096-4320445B6F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481385" y="1815701"/>
                  <a:ext cx="4246859" cy="4327574"/>
                </a:xfrm>
                <a:prstGeom prst="rect">
                  <a:avLst/>
                </a:prstGeom>
              </p:spPr>
            </p:pic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2B392945-2F4E-7539-719D-A5520CE4DEEA}"/>
                    </a:ext>
                  </a:extLst>
                </p:cNvPr>
                <p:cNvSpPr/>
                <p:nvPr/>
              </p:nvSpPr>
              <p:spPr>
                <a:xfrm>
                  <a:off x="2117048" y="3287649"/>
                  <a:ext cx="2508436" cy="181460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E077443F-C391-9E98-439A-86C95A30728D}"/>
                  </a:ext>
                </a:extLst>
              </p:cNvPr>
              <p:cNvSpPr/>
              <p:nvPr/>
            </p:nvSpPr>
            <p:spPr>
              <a:xfrm>
                <a:off x="8687200" y="4206983"/>
                <a:ext cx="1296144" cy="39669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DF9AC9E6-C61D-7E25-0096-57F28E4E0F54}"/>
                  </a:ext>
                </a:extLst>
              </p:cNvPr>
              <p:cNvSpPr/>
              <p:nvPr/>
            </p:nvSpPr>
            <p:spPr>
              <a:xfrm>
                <a:off x="8586198" y="3659601"/>
                <a:ext cx="544866" cy="18146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grpSp>
          <p:nvGrpSpPr>
            <p:cNvPr id="37" name="群組 36">
              <a:extLst>
                <a:ext uri="{FF2B5EF4-FFF2-40B4-BE49-F238E27FC236}">
                  <a16:creationId xmlns:a16="http://schemas.microsoft.com/office/drawing/2014/main" id="{76B1B908-8727-46B5-83A5-6C0D7F39E210}"/>
                </a:ext>
              </a:extLst>
            </p:cNvPr>
            <p:cNvGrpSpPr/>
            <p:nvPr/>
          </p:nvGrpSpPr>
          <p:grpSpPr>
            <a:xfrm>
              <a:off x="73765" y="2348880"/>
              <a:ext cx="4167172" cy="3312368"/>
              <a:chOff x="73765" y="2348880"/>
              <a:chExt cx="4167172" cy="3312368"/>
            </a:xfrm>
          </p:grpSpPr>
          <p:grpSp>
            <p:nvGrpSpPr>
              <p:cNvPr id="14" name="群組 13">
                <a:extLst>
                  <a:ext uri="{FF2B5EF4-FFF2-40B4-BE49-F238E27FC236}">
                    <a16:creationId xmlns:a16="http://schemas.microsoft.com/office/drawing/2014/main" id="{FD78272A-719F-EDAD-D882-7858DCF04209}"/>
                  </a:ext>
                </a:extLst>
              </p:cNvPr>
              <p:cNvGrpSpPr/>
              <p:nvPr/>
            </p:nvGrpSpPr>
            <p:grpSpPr>
              <a:xfrm>
                <a:off x="73765" y="2348880"/>
                <a:ext cx="4167172" cy="3312368"/>
                <a:chOff x="551384" y="2348880"/>
                <a:chExt cx="5040560" cy="4006600"/>
              </a:xfrm>
            </p:grpSpPr>
            <p:pic>
              <p:nvPicPr>
                <p:cNvPr id="25" name="圖片 24">
                  <a:extLst>
                    <a:ext uri="{FF2B5EF4-FFF2-40B4-BE49-F238E27FC236}">
                      <a16:creationId xmlns:a16="http://schemas.microsoft.com/office/drawing/2014/main" id="{9E229312-2599-DCD1-B81A-82B9DB8F1E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16025" t="13250" r="16025" b="21650"/>
                <a:stretch/>
              </p:blipFill>
              <p:spPr>
                <a:xfrm>
                  <a:off x="551384" y="2348880"/>
                  <a:ext cx="5040560" cy="4006600"/>
                </a:xfrm>
                <a:prstGeom prst="rect">
                  <a:avLst/>
                </a:prstGeom>
              </p:spPr>
            </p:pic>
            <p:sp>
              <p:nvSpPr>
                <p:cNvPr id="4" name="矩形 3">
                  <a:extLst>
                    <a:ext uri="{FF2B5EF4-FFF2-40B4-BE49-F238E27FC236}">
                      <a16:creationId xmlns:a16="http://schemas.microsoft.com/office/drawing/2014/main" id="{C1CCA494-B2AC-BDFE-0374-D78AC08DA636}"/>
                    </a:ext>
                  </a:extLst>
                </p:cNvPr>
                <p:cNvSpPr/>
                <p:nvPr/>
              </p:nvSpPr>
              <p:spPr>
                <a:xfrm>
                  <a:off x="1847529" y="2865219"/>
                  <a:ext cx="792088" cy="275749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5" name="矩形 4">
                  <a:extLst>
                    <a:ext uri="{FF2B5EF4-FFF2-40B4-BE49-F238E27FC236}">
                      <a16:creationId xmlns:a16="http://schemas.microsoft.com/office/drawing/2014/main" id="{C0126789-67BE-1EF4-A42F-8D1E05D7084E}"/>
                    </a:ext>
                  </a:extLst>
                </p:cNvPr>
                <p:cNvSpPr/>
                <p:nvPr/>
              </p:nvSpPr>
              <p:spPr>
                <a:xfrm>
                  <a:off x="1847530" y="3181005"/>
                  <a:ext cx="792088" cy="247995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3767A37D-A3A4-6BC1-F043-F2566149496E}"/>
                    </a:ext>
                  </a:extLst>
                </p:cNvPr>
                <p:cNvSpPr/>
                <p:nvPr/>
              </p:nvSpPr>
              <p:spPr>
                <a:xfrm>
                  <a:off x="1866057" y="3818229"/>
                  <a:ext cx="792088" cy="247995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F0E00C6A-5A82-2492-A0F9-B74B464EF068}"/>
                    </a:ext>
                  </a:extLst>
                </p:cNvPr>
                <p:cNvSpPr/>
                <p:nvPr/>
              </p:nvSpPr>
              <p:spPr>
                <a:xfrm>
                  <a:off x="1866057" y="4449630"/>
                  <a:ext cx="792088" cy="247995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cxnSp>
            <p:nvCxnSpPr>
              <p:cNvPr id="28" name="直線接點 27">
                <a:extLst>
                  <a:ext uri="{FF2B5EF4-FFF2-40B4-BE49-F238E27FC236}">
                    <a16:creationId xmlns:a16="http://schemas.microsoft.com/office/drawing/2014/main" id="{17B9C575-39B7-28F4-69C7-177017059685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V="1">
                <a:off x="1800166" y="3035186"/>
                <a:ext cx="1635701" cy="104147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群組 35">
              <a:extLst>
                <a:ext uri="{FF2B5EF4-FFF2-40B4-BE49-F238E27FC236}">
                  <a16:creationId xmlns:a16="http://schemas.microsoft.com/office/drawing/2014/main" id="{8F95B363-C41C-5F52-8279-96D98BAC5409}"/>
                </a:ext>
              </a:extLst>
            </p:cNvPr>
            <p:cNvGrpSpPr/>
            <p:nvPr/>
          </p:nvGrpSpPr>
          <p:grpSpPr>
            <a:xfrm>
              <a:off x="4383865" y="2262097"/>
              <a:ext cx="2351923" cy="3501008"/>
              <a:chOff x="3957980" y="2274623"/>
              <a:chExt cx="2351923" cy="3501008"/>
            </a:xfrm>
          </p:grpSpPr>
          <p:pic>
            <p:nvPicPr>
              <p:cNvPr id="13" name="圖片 12">
                <a:extLst>
                  <a:ext uri="{FF2B5EF4-FFF2-40B4-BE49-F238E27FC236}">
                    <a16:creationId xmlns:a16="http://schemas.microsoft.com/office/drawing/2014/main" id="{A9F6904C-3BD6-05D0-2819-36E272F230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71178" b="48950"/>
              <a:stretch/>
            </p:blipFill>
            <p:spPr>
              <a:xfrm>
                <a:off x="3957980" y="2274623"/>
                <a:ext cx="2351923" cy="3501008"/>
              </a:xfrm>
              <a:prstGeom prst="rect">
                <a:avLst/>
              </a:prstGeom>
            </p:spPr>
          </p:pic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E201C5E9-73F7-459D-9FD9-9E4E353797D2}"/>
                  </a:ext>
                </a:extLst>
              </p:cNvPr>
              <p:cNvSpPr/>
              <p:nvPr/>
            </p:nvSpPr>
            <p:spPr>
              <a:xfrm>
                <a:off x="4522897" y="3509080"/>
                <a:ext cx="654841" cy="205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cxnSp>
          <p:nvCxnSpPr>
            <p:cNvPr id="11" name="直線單箭頭接點 10">
              <a:extLst>
                <a:ext uri="{FF2B5EF4-FFF2-40B4-BE49-F238E27FC236}">
                  <a16:creationId xmlns:a16="http://schemas.microsoft.com/office/drawing/2014/main" id="{3903E0F1-CE39-7BEF-D86D-D67954B4611C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>
              <a:off x="1800165" y="2889737"/>
              <a:ext cx="6786033" cy="6244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單箭頭接點 17">
              <a:extLst>
                <a:ext uri="{FF2B5EF4-FFF2-40B4-BE49-F238E27FC236}">
                  <a16:creationId xmlns:a16="http://schemas.microsoft.com/office/drawing/2014/main" id="{BA31C2EC-0A72-497E-FAC1-939A16B553AE}"/>
                </a:ext>
              </a:extLst>
            </p:cNvPr>
            <p:cNvCxnSpPr>
              <a:cxnSpLocks/>
            </p:cNvCxnSpPr>
            <p:nvPr/>
          </p:nvCxnSpPr>
          <p:spPr>
            <a:xfrm>
              <a:off x="1821562" y="3660098"/>
              <a:ext cx="6865638" cy="62883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單箭頭接點 31">
              <a:extLst>
                <a:ext uri="{FF2B5EF4-FFF2-40B4-BE49-F238E27FC236}">
                  <a16:creationId xmlns:a16="http://schemas.microsoft.com/office/drawing/2014/main" id="{7D4A2E39-D3A2-F6B1-3767-2547913A3BF8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>
              <a:off x="5603623" y="3599066"/>
              <a:ext cx="2982575" cy="15126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直線接點 433">
              <a:extLst>
                <a:ext uri="{FF2B5EF4-FFF2-40B4-BE49-F238E27FC236}">
                  <a16:creationId xmlns:a16="http://schemas.microsoft.com/office/drawing/2014/main" id="{00977FD7-BCE2-1DBF-D99D-B0C405588717}"/>
                </a:ext>
              </a:extLst>
            </p:cNvPr>
            <p:cNvCxnSpPr>
              <a:cxnSpLocks/>
              <a:stCxn id="7" idx="3"/>
            </p:cNvCxnSpPr>
            <p:nvPr/>
          </p:nvCxnSpPr>
          <p:spPr>
            <a:xfrm flipV="1">
              <a:off x="1815483" y="3824345"/>
              <a:ext cx="1747492" cy="36379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05297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17D9B-F65A-6691-8C17-BC92ECA26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A6B34A84-87C8-C0A3-76D7-03849096E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Dbeaver</a:t>
            </a:r>
            <a:r>
              <a:rPr lang="zh-TW" altLang="en-US"/>
              <a:t>連資料庫</a:t>
            </a:r>
            <a:r>
              <a:rPr lang="en-US" altLang="zh-TW"/>
              <a:t>3</a:t>
            </a:r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9E2BA1DD-274F-87DF-5108-4A414C820618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成功連線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63DA33AD-36A6-B8FD-5E87-FF9C06C37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96" y="2027662"/>
            <a:ext cx="8300527" cy="465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27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11825</TotalTime>
  <Words>172</Words>
  <Application>Microsoft Office PowerPoint</Application>
  <PresentationFormat>寬螢幕</PresentationFormat>
  <Paragraphs>26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7" baseType="lpstr">
      <vt:lpstr>微軟正黑體</vt:lpstr>
      <vt:lpstr>標楷體</vt:lpstr>
      <vt:lpstr>Arial</vt:lpstr>
      <vt:lpstr>Calibri</vt:lpstr>
      <vt:lpstr>Times New Roman</vt:lpstr>
      <vt:lpstr>Wingdings</vt:lpstr>
      <vt:lpstr>Office Theme</vt:lpstr>
      <vt:lpstr>PostgreSQL架資料庫</vt:lpstr>
      <vt:lpstr>PostgreSQL下載</vt:lpstr>
      <vt:lpstr>PostgreSQL架資料庫1</vt:lpstr>
      <vt:lpstr>PostgreSQL架資料庫2</vt:lpstr>
      <vt:lpstr>PostgreSQL架資料庫3(localhost不用)</vt:lpstr>
      <vt:lpstr>Dbeaver連資料庫1</vt:lpstr>
      <vt:lpstr>Dbeaver連資料庫2</vt:lpstr>
      <vt:lpstr>Dbeaver連資料庫3</vt:lpstr>
      <vt:lpstr>Dbeaver連資料庫3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Lin Weiting</cp:lastModifiedBy>
  <cp:revision>584</cp:revision>
  <dcterms:created xsi:type="dcterms:W3CDTF">2019-06-26T06:06:21Z</dcterms:created>
  <dcterms:modified xsi:type="dcterms:W3CDTF">2024-02-22T04:06:12Z</dcterms:modified>
</cp:coreProperties>
</file>