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31"/>
  </p:notesMasterIdLst>
  <p:sldIdLst>
    <p:sldId id="308" r:id="rId2"/>
    <p:sldId id="739" r:id="rId3"/>
    <p:sldId id="742" r:id="rId4"/>
    <p:sldId id="743" r:id="rId5"/>
    <p:sldId id="1568" r:id="rId6"/>
    <p:sldId id="491" r:id="rId7"/>
    <p:sldId id="1579" r:id="rId8"/>
    <p:sldId id="753" r:id="rId9"/>
    <p:sldId id="1589" r:id="rId10"/>
    <p:sldId id="1586" r:id="rId11"/>
    <p:sldId id="1587" r:id="rId12"/>
    <p:sldId id="746" r:id="rId13"/>
    <p:sldId id="747" r:id="rId14"/>
    <p:sldId id="1588" r:id="rId15"/>
    <p:sldId id="748" r:id="rId16"/>
    <p:sldId id="750" r:id="rId17"/>
    <p:sldId id="749" r:id="rId18"/>
    <p:sldId id="741" r:id="rId19"/>
    <p:sldId id="752" r:id="rId20"/>
    <p:sldId id="755" r:id="rId21"/>
    <p:sldId id="751" r:id="rId22"/>
    <p:sldId id="756" r:id="rId23"/>
    <p:sldId id="758" r:id="rId24"/>
    <p:sldId id="757" r:id="rId25"/>
    <p:sldId id="759" r:id="rId26"/>
    <p:sldId id="1591" r:id="rId27"/>
    <p:sldId id="1590" r:id="rId28"/>
    <p:sldId id="1592" r:id="rId29"/>
    <p:sldId id="258" r:id="rId3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1568"/>
            <p14:sldId id="491"/>
            <p14:sldId id="1579"/>
            <p14:sldId id="753"/>
            <p14:sldId id="1589"/>
            <p14:sldId id="1586"/>
            <p14:sldId id="1587"/>
            <p14:sldId id="746"/>
            <p14:sldId id="747"/>
            <p14:sldId id="1588"/>
            <p14:sldId id="748"/>
            <p14:sldId id="750"/>
            <p14:sldId id="749"/>
            <p14:sldId id="741"/>
            <p14:sldId id="752"/>
            <p14:sldId id="755"/>
            <p14:sldId id="751"/>
            <p14:sldId id="756"/>
            <p14:sldId id="758"/>
            <p14:sldId id="757"/>
            <p14:sldId id="759"/>
            <p14:sldId id="1591"/>
            <p14:sldId id="1590"/>
            <p14:sldId id="1592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6649" autoAdjust="0"/>
  </p:normalViewPr>
  <p:slideViewPr>
    <p:cSldViewPr>
      <p:cViewPr varScale="1">
        <p:scale>
          <a:sx n="156" d="100"/>
          <a:sy n="156" d="100"/>
        </p:scale>
        <p:origin x="424" y="88"/>
      </p:cViewPr>
      <p:guideLst>
        <p:guide orient="horz" pos="2432"/>
        <p:guide pos="3840"/>
      </p:guideLst>
    </p:cSldViewPr>
  </p:slideViewPr>
  <p:outlineViewPr>
    <p:cViewPr>
      <p:scale>
        <a:sx n="33" d="100"/>
        <a:sy n="33" d="100"/>
      </p:scale>
      <p:origin x="0" y="-101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B64-DBA7-4308-A50D-C014954C7E48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AE425-5177-4A3B-B7D5-02F9D3CCA9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4822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j-ea"/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j-ea"/>
              </a:defRPr>
            </a:lvl1pPr>
            <a:lvl2pPr>
              <a:defRPr lang="zh-TW" altLang="en-US" smtClean="0">
                <a:latin typeface="+mn-lt"/>
                <a:ea typeface="+mj-ea"/>
              </a:defRPr>
            </a:lvl2pPr>
            <a:lvl3pPr>
              <a:defRPr lang="zh-TW" altLang="en-US" smtClean="0">
                <a:latin typeface="+mn-lt"/>
                <a:ea typeface="+mj-ea"/>
              </a:defRPr>
            </a:lvl3pPr>
            <a:lvl4pPr>
              <a:defRPr lang="zh-TW" altLang="en-US" smtClean="0">
                <a:latin typeface="+mn-lt"/>
                <a:ea typeface="+mj-ea"/>
              </a:defRPr>
            </a:lvl4pPr>
            <a:lvl5pPr>
              <a:defRPr lang="en-US" dirty="0">
                <a:latin typeface="+mn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j-ea"/>
              </a:defRPr>
            </a:lvl1pPr>
            <a:lvl2pPr>
              <a:defRPr lang="zh-TW" altLang="en-US" smtClean="0">
                <a:latin typeface="+mn-lt"/>
                <a:ea typeface="+mj-ea"/>
              </a:defRPr>
            </a:lvl2pPr>
            <a:lvl3pPr>
              <a:defRPr lang="zh-TW" altLang="en-US" smtClean="0">
                <a:latin typeface="+mn-lt"/>
                <a:ea typeface="+mj-ea"/>
              </a:defRPr>
            </a:lvl3pPr>
            <a:lvl4pPr>
              <a:defRPr lang="zh-TW" altLang="en-US" smtClean="0">
                <a:latin typeface="+mn-lt"/>
                <a:ea typeface="+mj-ea"/>
              </a:defRPr>
            </a:lvl4pPr>
            <a:lvl5pPr>
              <a:defRPr lang="en-US" dirty="0">
                <a:latin typeface="+mn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n-ea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j-lt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6E37DA1E-BFB7-4C32-8EF6-4305666AFE8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latin typeface="+mn-lt"/>
                  <a:ea typeface="+mj-ea"/>
                </a:endParaRPr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j-ea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lt"/>
                    <a:ea typeface="+mj-ea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lt"/>
                  <a:ea typeface="+mj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 dirty="0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 dirty="0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 dirty="0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 dirty="0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Git</a:t>
            </a:r>
            <a:r>
              <a:rPr lang="zh-TW" altLang="en-US" dirty="0">
                <a:latin typeface="+mn-lt"/>
              </a:rPr>
              <a:t>使用手冊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是版本控制系統，而</a:t>
            </a:r>
            <a:r>
              <a:rPr lang="en-US" altLang="zh-TW" sz="2400" dirty="0" err="1">
                <a:latin typeface="+mn-lt"/>
              </a:rPr>
              <a:t>github</a:t>
            </a:r>
            <a:r>
              <a:rPr lang="zh-TW" altLang="en-US" sz="2400" dirty="0">
                <a:latin typeface="+mn-lt"/>
              </a:rPr>
              <a:t>、</a:t>
            </a:r>
            <a:r>
              <a:rPr lang="en-US" altLang="zh-TW" sz="2400" dirty="0" err="1">
                <a:latin typeface="+mn-lt"/>
              </a:rPr>
              <a:t>gitlab</a:t>
            </a:r>
            <a:r>
              <a:rPr lang="zh-TW" altLang="en-US" sz="2400" dirty="0">
                <a:latin typeface="+mn-lt"/>
              </a:rPr>
              <a:t>等網站則是在網路上提供遠端儲存空間</a:t>
            </a:r>
            <a:r>
              <a:rPr lang="en-US" altLang="zh-TW" sz="2400" dirty="0">
                <a:latin typeface="+mn-lt"/>
              </a:rPr>
              <a:t>remote repository</a:t>
            </a:r>
            <a:r>
              <a:rPr lang="zh-TW" altLang="en-US" sz="2400" dirty="0">
                <a:latin typeface="+mn-lt"/>
              </a:rPr>
              <a:t>，讓我們只要能連上網路就能隨時存取自己的</a:t>
            </a:r>
            <a:r>
              <a:rPr lang="en-US" altLang="zh-TW" sz="2400" dirty="0">
                <a:latin typeface="+mn-lt"/>
              </a:rPr>
              <a:t>Code</a:t>
            </a:r>
            <a:r>
              <a:rPr lang="zh-TW" altLang="en-US" sz="2400" dirty="0">
                <a:latin typeface="+mn-lt"/>
              </a:rPr>
              <a:t>。</a:t>
            </a:r>
            <a:endParaRPr lang="en-US" altLang="zh-TW" sz="2400" dirty="0">
              <a:latin typeface="+mn-lt"/>
            </a:endParaRPr>
          </a:p>
          <a:p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在記錄版本之間的更動、新增、刪除的方式採用的是快照</a:t>
            </a:r>
            <a:r>
              <a:rPr lang="en-US" altLang="zh-TW" sz="2400" dirty="0">
                <a:latin typeface="+mn-lt"/>
              </a:rPr>
              <a:t>(snapshot)</a:t>
            </a:r>
            <a:r>
              <a:rPr lang="zh-TW" altLang="en-US" sz="2400" dirty="0">
                <a:latin typeface="+mn-lt"/>
              </a:rPr>
              <a:t>。</a:t>
            </a:r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採用這種方式，只會紀錄版本與版本之間的相異之處。如此一來就能讓速度提升，也讓其所占的體積減小了不少。</a:t>
            </a:r>
            <a:endParaRPr lang="en-US" altLang="zh-TW" sz="2400" dirty="0">
              <a:latin typeface="+mn-lt"/>
            </a:endParaRPr>
          </a:p>
          <a:p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和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Github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都是同等的平台，只是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Github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則是可以自己架設雲端在上面，因此選擇使用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endParaRPr lang="zh-TW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 下載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/>
              <a:t>目的：別人發給你一個</a:t>
            </a:r>
            <a:r>
              <a:rPr lang="en-US" altLang="zh-TW" dirty="0"/>
              <a:t>git</a:t>
            </a:r>
            <a:r>
              <a:rPr lang="zh-TW" altLang="en-US" dirty="0"/>
              <a:t>網址，而你不想到網站下載</a:t>
            </a:r>
            <a:r>
              <a:rPr lang="en-US" altLang="zh-TW" dirty="0"/>
              <a:t>zip</a:t>
            </a:r>
            <a:r>
              <a:rPr lang="zh-TW" altLang="en-US" dirty="0"/>
              <a:t>再解壓縮</a:t>
            </a:r>
          </a:p>
          <a:p>
            <a:r>
              <a:rPr lang="zh-TW" altLang="en-US" dirty="0"/>
              <a:t>用法：到你想要放下載檔案的位置右鍵，抓取檔案</a:t>
            </a:r>
            <a:endParaRPr lang="en-US" altLang="zh-TW" dirty="0"/>
          </a:p>
          <a:p>
            <a:pPr lvl="1"/>
            <a:r>
              <a:rPr lang="en-US" altLang="zh-TW" dirty="0"/>
              <a:t>git clone + </a:t>
            </a:r>
            <a:r>
              <a:rPr lang="zh-TW" altLang="en-US" dirty="0"/>
              <a:t>網址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指令教學</a:t>
            </a:r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標楷體" panose="03000509000000000000" pitchFamily="65" charset="-120"/>
              </a:rPr>
              <a:t>註冊</a:t>
            </a:r>
            <a:r>
              <a:rPr lang="en-US" altLang="zh-TW" dirty="0" err="1">
                <a:ea typeface="標楷體" panose="03000509000000000000" pitchFamily="65" charset="-120"/>
              </a:rPr>
              <a:t>gitea</a:t>
            </a:r>
            <a:r>
              <a:rPr lang="zh-TW" altLang="en-US" dirty="0">
                <a:ea typeface="標楷體" panose="03000509000000000000" pitchFamily="65" charset="-120"/>
              </a:rPr>
              <a:t>帳號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054CAA1E-99E6-4F5C-90FB-88204743D156}"/>
              </a:ext>
            </a:extLst>
          </p:cNvPr>
          <p:cNvGrpSpPr/>
          <p:nvPr/>
        </p:nvGrpSpPr>
        <p:grpSpPr>
          <a:xfrm>
            <a:off x="712521" y="1619289"/>
            <a:ext cx="8836050" cy="4361304"/>
            <a:chOff x="712521" y="1619289"/>
            <a:chExt cx="8836050" cy="4361304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902A22-189D-43EA-B845-89EFA6539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521" y="1619289"/>
              <a:ext cx="8059387" cy="4361304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74F3DD9-F0B7-4708-91B2-4D2643E70DB8}"/>
                </a:ext>
              </a:extLst>
            </p:cNvPr>
            <p:cNvSpPr/>
            <p:nvPr/>
          </p:nvSpPr>
          <p:spPr>
            <a:xfrm>
              <a:off x="8014284" y="1974123"/>
              <a:ext cx="326151" cy="2137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BF7DD81E-FFED-4654-ABC0-6A9F58EFF961}"/>
                </a:ext>
              </a:extLst>
            </p:cNvPr>
            <p:cNvSpPr txBox="1"/>
            <p:nvPr/>
          </p:nvSpPr>
          <p:spPr>
            <a:xfrm>
              <a:off x="1893926" y="2100884"/>
              <a:ext cx="1352585" cy="36933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進入教學網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C7A9863-4BDB-4154-A4C9-EE23507CEF4C}"/>
                </a:ext>
              </a:extLst>
            </p:cNvPr>
            <p:cNvSpPr/>
            <p:nvPr/>
          </p:nvSpPr>
          <p:spPr>
            <a:xfrm>
              <a:off x="1515355" y="1789215"/>
              <a:ext cx="938878" cy="2137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4A042F8-69C9-4269-8AB0-B8014083499E}"/>
                </a:ext>
              </a:extLst>
            </p:cNvPr>
            <p:cNvSpPr txBox="1"/>
            <p:nvPr/>
          </p:nvSpPr>
          <p:spPr>
            <a:xfrm>
              <a:off x="7995245" y="2265956"/>
              <a:ext cx="1553326" cy="36933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註冊</a:t>
              </a:r>
              <a:r>
                <a:rPr lang="en-US" altLang="zh-TW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gitea</a:t>
              </a:r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帳號</a:t>
              </a:r>
            </a:p>
          </p:txBody>
        </p:sp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19BE7F38-73B6-4EF0-AFF9-D4EC57A02AF2}"/>
                </a:ext>
              </a:extLst>
            </p:cNvPr>
            <p:cNvGrpSpPr/>
            <p:nvPr/>
          </p:nvGrpSpPr>
          <p:grpSpPr>
            <a:xfrm>
              <a:off x="1420472" y="2096005"/>
              <a:ext cx="373310" cy="360726"/>
              <a:chOff x="6544820" y="3345006"/>
              <a:chExt cx="373310" cy="360726"/>
            </a:xfrm>
          </p:grpSpPr>
          <p:sp>
            <p:nvSpPr>
              <p:cNvPr id="12" name="文字方塊 2">
                <a:extLst>
                  <a:ext uri="{FF2B5EF4-FFF2-40B4-BE49-F238E27FC236}">
                    <a16:creationId xmlns:a16="http://schemas.microsoft.com/office/drawing/2014/main" id="{EBEC2A68-7469-4FF8-AD25-79544A7586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1297" y="3364600"/>
                <a:ext cx="268198" cy="33502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r>
                  <a:rPr lang="en-US" sz="1600" kern="1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標楷體" panose="03000509000000000000" pitchFamily="65" charset="-120"/>
                    <a:cs typeface="新細明體" panose="02020500000000000000" pitchFamily="18" charset="-120"/>
                  </a:rPr>
                  <a:t>1</a:t>
                </a:r>
                <a:endParaRPr lang="zh-TW" sz="12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endParaRPr>
              </a:p>
            </p:txBody>
          </p:sp>
          <p:sp>
            <p:nvSpPr>
              <p:cNvPr id="13" name="橢圓 12">
                <a:extLst>
                  <a:ext uri="{FF2B5EF4-FFF2-40B4-BE49-F238E27FC236}">
                    <a16:creationId xmlns:a16="http://schemas.microsoft.com/office/drawing/2014/main" id="{FB1E1CF0-EAF7-4292-B89E-C3DBD5058C8E}"/>
                  </a:ext>
                </a:extLst>
              </p:cNvPr>
              <p:cNvSpPr/>
              <p:nvPr/>
            </p:nvSpPr>
            <p:spPr>
              <a:xfrm>
                <a:off x="6544820" y="3345006"/>
                <a:ext cx="373310" cy="36072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CFFCAC74-C632-4951-8F04-5AF0AB8384F8}"/>
                </a:ext>
              </a:extLst>
            </p:cNvPr>
            <p:cNvGrpSpPr/>
            <p:nvPr/>
          </p:nvGrpSpPr>
          <p:grpSpPr>
            <a:xfrm>
              <a:off x="7532914" y="2276368"/>
              <a:ext cx="373310" cy="360726"/>
              <a:chOff x="6544820" y="3345006"/>
              <a:chExt cx="373310" cy="360726"/>
            </a:xfrm>
          </p:grpSpPr>
          <p:sp>
            <p:nvSpPr>
              <p:cNvPr id="21" name="文字方塊 2">
                <a:extLst>
                  <a:ext uri="{FF2B5EF4-FFF2-40B4-BE49-F238E27FC236}">
                    <a16:creationId xmlns:a16="http://schemas.microsoft.com/office/drawing/2014/main" id="{2E7D4415-7D07-4469-B847-C626C97AA5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1297" y="3364600"/>
                <a:ext cx="268198" cy="33502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r>
                  <a:rPr lang="en-US" altLang="zh-TW" sz="16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新細明體" panose="02020500000000000000" pitchFamily="18" charset="-120"/>
                  </a:rPr>
                  <a:t>2</a:t>
                </a:r>
                <a:endParaRPr lang="zh-TW" sz="12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endParaRPr>
              </a:p>
            </p:txBody>
          </p:sp>
          <p:sp>
            <p:nvSpPr>
              <p:cNvPr id="24" name="橢圓 23">
                <a:extLst>
                  <a:ext uri="{FF2B5EF4-FFF2-40B4-BE49-F238E27FC236}">
                    <a16:creationId xmlns:a16="http://schemas.microsoft.com/office/drawing/2014/main" id="{C89850A4-FC8B-49CB-8F3D-86B2F2B372F9}"/>
                  </a:ext>
                </a:extLst>
              </p:cNvPr>
              <p:cNvSpPr/>
              <p:nvPr/>
            </p:nvSpPr>
            <p:spPr>
              <a:xfrm>
                <a:off x="6544820" y="3345006"/>
                <a:ext cx="373310" cy="36072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/>
              <a:t>Gitea</a:t>
            </a:r>
            <a:r>
              <a:rPr lang="zh-TW" altLang="en-US" dirty="0"/>
              <a:t>創建儲存庫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40250B3D-9DD7-4096-97B0-253A5D0A7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03" y="3668049"/>
            <a:ext cx="4254782" cy="269416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41D7C821-99C7-45D2-999E-5371F149D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1" y="2227876"/>
            <a:ext cx="7992888" cy="220724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C53C549-E28B-476C-B7D4-4D865B3DFAD4}"/>
              </a:ext>
            </a:extLst>
          </p:cNvPr>
          <p:cNvSpPr/>
          <p:nvPr/>
        </p:nvSpPr>
        <p:spPr>
          <a:xfrm>
            <a:off x="7757577" y="2397457"/>
            <a:ext cx="551634" cy="179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4651C86-A7D5-4D74-9CC1-560640CE7A47}"/>
              </a:ext>
            </a:extLst>
          </p:cNvPr>
          <p:cNvSpPr/>
          <p:nvPr/>
        </p:nvSpPr>
        <p:spPr>
          <a:xfrm>
            <a:off x="1640572" y="4544896"/>
            <a:ext cx="2643703" cy="2882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5CA0EE2D-43F9-4435-8E73-41E2B2C29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733" y="3668049"/>
            <a:ext cx="3555034" cy="272625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A1ACE4D-DB4D-4C94-B37F-CEA59AF5711C}"/>
              </a:ext>
            </a:extLst>
          </p:cNvPr>
          <p:cNvSpPr/>
          <p:nvPr/>
        </p:nvSpPr>
        <p:spPr>
          <a:xfrm>
            <a:off x="8632576" y="6088423"/>
            <a:ext cx="594895" cy="2293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F55983E-9BA7-4B00-A2BE-1F7A14F5E5D9}"/>
              </a:ext>
            </a:extLst>
          </p:cNvPr>
          <p:cNvGrpSpPr/>
          <p:nvPr/>
        </p:nvGrpSpPr>
        <p:grpSpPr>
          <a:xfrm>
            <a:off x="7343110" y="2329367"/>
            <a:ext cx="326381" cy="315379"/>
            <a:chOff x="1420472" y="2096005"/>
            <a:chExt cx="373310" cy="360726"/>
          </a:xfrm>
        </p:grpSpPr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4F8D271B-33AF-46D0-831C-D82D48D395AA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文字方塊 2">
              <a:extLst>
                <a:ext uri="{FF2B5EF4-FFF2-40B4-BE49-F238E27FC236}">
                  <a16:creationId xmlns:a16="http://schemas.microsoft.com/office/drawing/2014/main" id="{28D0EBD9-B74E-4859-995D-510BF0A94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EAEB7115-1A61-4050-8DD9-F8BEAB450165}"/>
              </a:ext>
            </a:extLst>
          </p:cNvPr>
          <p:cNvGrpSpPr/>
          <p:nvPr/>
        </p:nvGrpSpPr>
        <p:grpSpPr>
          <a:xfrm>
            <a:off x="1212263" y="4517731"/>
            <a:ext cx="326381" cy="315379"/>
            <a:chOff x="1420472" y="2096005"/>
            <a:chExt cx="373310" cy="360726"/>
          </a:xfrm>
        </p:grpSpPr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4E2AEA6B-AC82-4607-90B2-1763818F3961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文字方塊 2">
              <a:extLst>
                <a:ext uri="{FF2B5EF4-FFF2-40B4-BE49-F238E27FC236}">
                  <a16:creationId xmlns:a16="http://schemas.microsoft.com/office/drawing/2014/main" id="{57D5931E-0502-45CE-92BE-8EBB6D6B2B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402DAA5A-C337-477A-9BE0-290630A5A9DA}"/>
              </a:ext>
            </a:extLst>
          </p:cNvPr>
          <p:cNvGrpSpPr/>
          <p:nvPr/>
        </p:nvGrpSpPr>
        <p:grpSpPr>
          <a:xfrm>
            <a:off x="8175857" y="6052180"/>
            <a:ext cx="326381" cy="315379"/>
            <a:chOff x="1420472" y="2096005"/>
            <a:chExt cx="373310" cy="360726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433C272-87C5-4B90-8C56-368B6DA411F1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文字方塊 2">
              <a:extLst>
                <a:ext uri="{FF2B5EF4-FFF2-40B4-BE49-F238E27FC236}">
                  <a16:creationId xmlns:a16="http://schemas.microsoft.com/office/drawing/2014/main" id="{9F36462A-CFF8-4526-B865-E8B338FFE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14E5BFB4-8BFF-435B-81D1-8A14816CBEE0}"/>
              </a:ext>
            </a:extLst>
          </p:cNvPr>
          <p:cNvSpPr/>
          <p:nvPr/>
        </p:nvSpPr>
        <p:spPr>
          <a:xfrm>
            <a:off x="2182192" y="5309449"/>
            <a:ext cx="2102084" cy="4027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A9BAE6F6-3701-23D1-7329-6D7DAC51CCB9}"/>
              </a:ext>
            </a:extLst>
          </p:cNvPr>
          <p:cNvSpPr txBox="1"/>
          <p:nvPr/>
        </p:nvSpPr>
        <p:spPr>
          <a:xfrm>
            <a:off x="3863752" y="4911456"/>
            <a:ext cx="310023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設定權限為私人的話就是除了特定人士以外，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其他人無法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git clone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你的檔案下來，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通常都是勾私人後面再來設定，以防外洩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B107118-AF2B-4C5B-9B08-3DFE401D1BAD}"/>
              </a:ext>
            </a:extLst>
          </p:cNvPr>
          <p:cNvSpPr/>
          <p:nvPr/>
        </p:nvSpPr>
        <p:spPr>
          <a:xfrm>
            <a:off x="2165485" y="4961952"/>
            <a:ext cx="1626259" cy="2998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41B14B-88FB-4106-8956-4D2C4753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儲存庫創建完成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7E3A1DA-4326-4287-92DB-A848461D6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7959"/>
            <a:ext cx="8656993" cy="413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0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en-US" altLang="zh-TW" dirty="0">
                <a:latin typeface="+mn-lt"/>
              </a:rPr>
              <a:t>-VS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252637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89D75BF9-747D-4A5E-8F98-25EA80AD0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42" y="1519297"/>
            <a:ext cx="9662556" cy="519671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8AC6242-D667-4FAF-87F3-BE5B7669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建立</a:t>
            </a:r>
            <a:r>
              <a:rPr lang="en-US" altLang="zh-TW" dirty="0"/>
              <a:t>git</a:t>
            </a:r>
            <a:r>
              <a:rPr lang="zh-TW" altLang="en-US" dirty="0"/>
              <a:t>存放庫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25358B33-48C4-4A02-9803-A84B7329DA59}"/>
              </a:ext>
            </a:extLst>
          </p:cNvPr>
          <p:cNvGrpSpPr/>
          <p:nvPr/>
        </p:nvGrpSpPr>
        <p:grpSpPr>
          <a:xfrm>
            <a:off x="1685687" y="1559394"/>
            <a:ext cx="373310" cy="360726"/>
            <a:chOff x="1420472" y="2096005"/>
            <a:chExt cx="373310" cy="360726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C84C3796-B5F6-48ED-B27D-DA60537D6F9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2">
              <a:extLst>
                <a:ext uri="{FF2B5EF4-FFF2-40B4-BE49-F238E27FC236}">
                  <a16:creationId xmlns:a16="http://schemas.microsoft.com/office/drawing/2014/main" id="{6D9DFE74-1FF9-44DB-AEFE-98762C6FD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3F96901-2B47-4E12-BD66-87228D7A617E}"/>
              </a:ext>
            </a:extLst>
          </p:cNvPr>
          <p:cNvSpPr/>
          <p:nvPr/>
        </p:nvSpPr>
        <p:spPr>
          <a:xfrm>
            <a:off x="9031635" y="6545325"/>
            <a:ext cx="280632" cy="1706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FE36D42-9B90-436A-833F-533397BC8D92}"/>
              </a:ext>
            </a:extLst>
          </p:cNvPr>
          <p:cNvSpPr/>
          <p:nvPr/>
        </p:nvSpPr>
        <p:spPr>
          <a:xfrm>
            <a:off x="1187982" y="1674464"/>
            <a:ext cx="387477" cy="1305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BDF78357-A797-4594-B6E4-217EC49113DB}"/>
              </a:ext>
            </a:extLst>
          </p:cNvPr>
          <p:cNvGrpSpPr/>
          <p:nvPr/>
        </p:nvGrpSpPr>
        <p:grpSpPr>
          <a:xfrm>
            <a:off x="8985296" y="6082940"/>
            <a:ext cx="373310" cy="360726"/>
            <a:chOff x="1420472" y="2096005"/>
            <a:chExt cx="373310" cy="360726"/>
          </a:xfrm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CBA10C53-DA0F-4BA6-AFDD-898B27BE62AC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2">
              <a:extLst>
                <a:ext uri="{FF2B5EF4-FFF2-40B4-BE49-F238E27FC236}">
                  <a16:creationId xmlns:a16="http://schemas.microsoft.com/office/drawing/2014/main" id="{4D413AB2-6A05-4D25-AFE0-D822FFCFF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81D3AEC7-FB1C-4434-A298-D0365690B938}"/>
              </a:ext>
            </a:extLst>
          </p:cNvPr>
          <p:cNvGrpSpPr/>
          <p:nvPr/>
        </p:nvGrpSpPr>
        <p:grpSpPr>
          <a:xfrm>
            <a:off x="8460803" y="2015641"/>
            <a:ext cx="373310" cy="360726"/>
            <a:chOff x="1420472" y="2096005"/>
            <a:chExt cx="373310" cy="360726"/>
          </a:xfrm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57618374-D229-43AC-9BE7-649F102FE99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文字方塊 2">
              <a:extLst>
                <a:ext uri="{FF2B5EF4-FFF2-40B4-BE49-F238E27FC236}">
                  <a16:creationId xmlns:a16="http://schemas.microsoft.com/office/drawing/2014/main" id="{EFC41D1F-FEBB-40B1-A018-B0A7C64B13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9E1A309-03D8-46A5-BAB3-50AD6D8BD63D}"/>
              </a:ext>
            </a:extLst>
          </p:cNvPr>
          <p:cNvSpPr/>
          <p:nvPr/>
        </p:nvSpPr>
        <p:spPr>
          <a:xfrm>
            <a:off x="8930694" y="2110662"/>
            <a:ext cx="589357" cy="1852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485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4EE5F7D1-CADB-4340-BF67-1BD205F9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71690"/>
            <a:ext cx="5044169" cy="3845437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FC08B6BB-A13C-41CC-8D2D-519233448F71}"/>
              </a:ext>
            </a:extLst>
          </p:cNvPr>
          <p:cNvGrpSpPr/>
          <p:nvPr/>
        </p:nvGrpSpPr>
        <p:grpSpPr>
          <a:xfrm>
            <a:off x="236290" y="2978908"/>
            <a:ext cx="373310" cy="360726"/>
            <a:chOff x="1420472" y="2096005"/>
            <a:chExt cx="373310" cy="360726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946DB430-E764-454C-97A3-E990A74A7677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2">
              <a:extLst>
                <a:ext uri="{FF2B5EF4-FFF2-40B4-BE49-F238E27FC236}">
                  <a16:creationId xmlns:a16="http://schemas.microsoft.com/office/drawing/2014/main" id="{A97080DF-6377-4EEE-915F-41C6A941A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AAE56530-86D0-47CB-B564-FF66ED3606D7}"/>
              </a:ext>
            </a:extLst>
          </p:cNvPr>
          <p:cNvSpPr/>
          <p:nvPr/>
        </p:nvSpPr>
        <p:spPr>
          <a:xfrm>
            <a:off x="752694" y="3040952"/>
            <a:ext cx="953394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D90F50B-4214-40AF-9D24-E9390EB6E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824" y="1571501"/>
            <a:ext cx="5620455" cy="268562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FE894B2-30BF-4EA3-99A1-9A89683C8789}"/>
              </a:ext>
            </a:extLst>
          </p:cNvPr>
          <p:cNvSpPr/>
          <p:nvPr/>
        </p:nvSpPr>
        <p:spPr>
          <a:xfrm>
            <a:off x="7602777" y="2271036"/>
            <a:ext cx="1082044" cy="1634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5077637D-AFDB-495E-BD5F-B73BD85F3914}"/>
              </a:ext>
            </a:extLst>
          </p:cNvPr>
          <p:cNvGrpSpPr/>
          <p:nvPr/>
        </p:nvGrpSpPr>
        <p:grpSpPr>
          <a:xfrm>
            <a:off x="7478259" y="1833379"/>
            <a:ext cx="373310" cy="360726"/>
            <a:chOff x="1420472" y="2096005"/>
            <a:chExt cx="373310" cy="360726"/>
          </a:xfrm>
        </p:grpSpPr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248DB9D9-8BD8-4C4C-A4A0-934E9A1AB7B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2">
              <a:extLst>
                <a:ext uri="{FF2B5EF4-FFF2-40B4-BE49-F238E27FC236}">
                  <a16:creationId xmlns:a16="http://schemas.microsoft.com/office/drawing/2014/main" id="{94386457-2EC2-4B90-A5EE-DFC99A37C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C5DBAFA-EBA7-4515-BF5C-0EDB7792715C}"/>
              </a:ext>
            </a:extLst>
          </p:cNvPr>
          <p:cNvSpPr txBox="1"/>
          <p:nvPr/>
        </p:nvSpPr>
        <p:spPr>
          <a:xfrm>
            <a:off x="2765560" y="3708762"/>
            <a:ext cx="2218117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複製一份貼到這裡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D6FD5BE-41C9-4554-9D31-81885F2AE4CD}"/>
              </a:ext>
            </a:extLst>
          </p:cNvPr>
          <p:cNvSpPr/>
          <p:nvPr/>
        </p:nvSpPr>
        <p:spPr>
          <a:xfrm>
            <a:off x="2765560" y="3375995"/>
            <a:ext cx="2740631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2DE2EA5D-6EAD-46FD-B22A-62D21B68ED77}"/>
              </a:ext>
            </a:extLst>
          </p:cNvPr>
          <p:cNvCxnSpPr>
            <a:stCxn id="10" idx="1"/>
            <a:endCxn id="18" idx="3"/>
          </p:cNvCxnSpPr>
          <p:nvPr/>
        </p:nvCxnSpPr>
        <p:spPr>
          <a:xfrm flipH="1">
            <a:off x="5506191" y="2352739"/>
            <a:ext cx="2096586" cy="11415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B34136EE-A35D-4313-9FAB-8185F40A3951}"/>
              </a:ext>
            </a:extLst>
          </p:cNvPr>
          <p:cNvSpPr/>
          <p:nvPr/>
        </p:nvSpPr>
        <p:spPr>
          <a:xfrm>
            <a:off x="4575684" y="5106988"/>
            <a:ext cx="491122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749357AC-E3AB-426B-B73E-01D2C3204BC5}"/>
              </a:ext>
            </a:extLst>
          </p:cNvPr>
          <p:cNvGrpSpPr/>
          <p:nvPr/>
        </p:nvGrpSpPr>
        <p:grpSpPr>
          <a:xfrm>
            <a:off x="4108117" y="4982900"/>
            <a:ext cx="373310" cy="360726"/>
            <a:chOff x="1420472" y="2096005"/>
            <a:chExt cx="373310" cy="360726"/>
          </a:xfrm>
        </p:grpSpPr>
        <p:sp>
          <p:nvSpPr>
            <p:cNvPr id="25" name="橢圓 24">
              <a:extLst>
                <a:ext uri="{FF2B5EF4-FFF2-40B4-BE49-F238E27FC236}">
                  <a16:creationId xmlns:a16="http://schemas.microsoft.com/office/drawing/2014/main" id="{ED88F33E-3A35-42F7-A14E-2EA8FD910D2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文字方塊 2">
              <a:extLst>
                <a:ext uri="{FF2B5EF4-FFF2-40B4-BE49-F238E27FC236}">
                  <a16:creationId xmlns:a16="http://schemas.microsoft.com/office/drawing/2014/main" id="{68EE0281-6185-4E6C-A0D6-A3EA3AE5C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pic>
        <p:nvPicPr>
          <p:cNvPr id="28" name="圖片 27">
            <a:extLst>
              <a:ext uri="{FF2B5EF4-FFF2-40B4-BE49-F238E27FC236}">
                <a16:creationId xmlns:a16="http://schemas.microsoft.com/office/drawing/2014/main" id="{B2E6E6D0-AAD4-45AC-B786-9D930D55D9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862"/>
          <a:stretch/>
        </p:blipFill>
        <p:spPr>
          <a:xfrm>
            <a:off x="9378018" y="3158222"/>
            <a:ext cx="2579810" cy="2239445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646397F-50DF-43A4-853C-79FAFD227D55}"/>
              </a:ext>
            </a:extLst>
          </p:cNvPr>
          <p:cNvSpPr/>
          <p:nvPr/>
        </p:nvSpPr>
        <p:spPr>
          <a:xfrm>
            <a:off x="9378018" y="3157705"/>
            <a:ext cx="2579810" cy="5338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29E646DB-1C70-485E-9E92-21FA41B20612}"/>
              </a:ext>
            </a:extLst>
          </p:cNvPr>
          <p:cNvGrpSpPr/>
          <p:nvPr/>
        </p:nvGrpSpPr>
        <p:grpSpPr>
          <a:xfrm>
            <a:off x="8898181" y="3130689"/>
            <a:ext cx="373310" cy="360726"/>
            <a:chOff x="1420472" y="2096005"/>
            <a:chExt cx="373310" cy="360726"/>
          </a:xfrm>
        </p:grpSpPr>
        <p:sp>
          <p:nvSpPr>
            <p:cNvPr id="31" name="橢圓 30">
              <a:extLst>
                <a:ext uri="{FF2B5EF4-FFF2-40B4-BE49-F238E27FC236}">
                  <a16:creationId xmlns:a16="http://schemas.microsoft.com/office/drawing/2014/main" id="{45E43758-C71E-44DD-97DF-9CF64814164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文字方塊 2">
              <a:extLst>
                <a:ext uri="{FF2B5EF4-FFF2-40B4-BE49-F238E27FC236}">
                  <a16:creationId xmlns:a16="http://schemas.microsoft.com/office/drawing/2014/main" id="{2715CF26-044E-4C0B-955C-2F0D9B7F4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90E753C1-2A4A-4DC4-8933-C175E577193C}"/>
              </a:ext>
            </a:extLst>
          </p:cNvPr>
          <p:cNvSpPr txBox="1"/>
          <p:nvPr/>
        </p:nvSpPr>
        <p:spPr>
          <a:xfrm>
            <a:off x="9378018" y="2434442"/>
            <a:ext cx="1840205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若建立成功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會顯示以下資訊</a:t>
            </a:r>
          </a:p>
        </p:txBody>
      </p:sp>
      <p:sp>
        <p:nvSpPr>
          <p:cNvPr id="34" name="標題 1">
            <a:extLst>
              <a:ext uri="{FF2B5EF4-FFF2-40B4-BE49-F238E27FC236}">
                <a16:creationId xmlns:a16="http://schemas.microsoft.com/office/drawing/2014/main" id="{25BB4A19-05B8-40C1-8BD0-67A6B593A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建立</a:t>
            </a:r>
            <a:r>
              <a:rPr lang="en-US" altLang="zh-TW" dirty="0"/>
              <a:t>git</a:t>
            </a:r>
            <a:r>
              <a:rPr lang="zh-TW" altLang="en-US" dirty="0"/>
              <a:t>存放庫</a:t>
            </a:r>
          </a:p>
        </p:txBody>
      </p:sp>
    </p:spTree>
    <p:extLst>
      <p:ext uri="{BB962C8B-B14F-4D97-AF65-F5344CB8AC3E}">
        <p14:creationId xmlns:p14="http://schemas.microsoft.com/office/powerpoint/2010/main" val="196806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04C361-E92C-499A-8930-B492763C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建立成功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396700D-17EF-45A5-8428-25287E1C1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797"/>
            <a:ext cx="6776477" cy="3238004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3D231FB-D500-4981-B61E-2645A9BAE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700" y="1638797"/>
            <a:ext cx="6977918" cy="332904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8514A69-0B82-4F31-9CDB-2ADB0F6BDE47}"/>
              </a:ext>
            </a:extLst>
          </p:cNvPr>
          <p:cNvSpPr txBox="1"/>
          <p:nvPr/>
        </p:nvSpPr>
        <p:spPr>
          <a:xfrm>
            <a:off x="8206321" y="4995129"/>
            <a:ext cx="134144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網頁重整後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4922BCE-DCB9-45A3-9A89-A3ACECA8010A}"/>
              </a:ext>
            </a:extLst>
          </p:cNvPr>
          <p:cNvSpPr txBox="1"/>
          <p:nvPr/>
        </p:nvSpPr>
        <p:spPr>
          <a:xfrm>
            <a:off x="1958612" y="4995129"/>
            <a:ext cx="1326894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網頁重整前</a:t>
            </a:r>
          </a:p>
        </p:txBody>
      </p:sp>
    </p:spTree>
    <p:extLst>
      <p:ext uri="{BB962C8B-B14F-4D97-AF65-F5344CB8AC3E}">
        <p14:creationId xmlns:p14="http://schemas.microsoft.com/office/powerpoint/2010/main" val="1543811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更新儲存庫</a:t>
            </a:r>
            <a:r>
              <a:rPr lang="en-US" altLang="zh-TW" dirty="0">
                <a:ea typeface="+mj-ea"/>
              </a:rPr>
              <a:t>(</a:t>
            </a:r>
            <a:r>
              <a:rPr lang="zh-TW" altLang="en-US" dirty="0">
                <a:ea typeface="+mj-ea"/>
              </a:rPr>
              <a:t>更新專案</a:t>
            </a:r>
            <a:r>
              <a:rPr lang="en-US" altLang="zh-TW" dirty="0">
                <a:ea typeface="+mj-ea"/>
              </a:rPr>
              <a:t>)</a:t>
            </a:r>
            <a:endParaRPr lang="zh-TW" altLang="en-US" dirty="0">
              <a:ea typeface="+mj-ea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C4127BC-7ECA-13AF-22B3-3EE0CF54401C}"/>
              </a:ext>
            </a:extLst>
          </p:cNvPr>
          <p:cNvSpPr txBox="1"/>
          <p:nvPr/>
        </p:nvSpPr>
        <p:spPr>
          <a:xfrm>
            <a:off x="4007768" y="5806996"/>
            <a:ext cx="295232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可以看到改程式時專案會提醒有所異動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DB5DA8-7185-4469-8A3C-AF9289238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3068960"/>
            <a:ext cx="6625050" cy="270516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BF6C89B-F7D0-44B2-A789-FA941430761F}"/>
              </a:ext>
            </a:extLst>
          </p:cNvPr>
          <p:cNvSpPr/>
          <p:nvPr/>
        </p:nvSpPr>
        <p:spPr>
          <a:xfrm>
            <a:off x="2279576" y="3861048"/>
            <a:ext cx="720080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zh-TW" altLang="en-US" dirty="0">
                <a:latin typeface="+mn-lt"/>
              </a:rPr>
              <a:t>推送儲存庫</a:t>
            </a:r>
            <a:r>
              <a:rPr lang="en-US" altLang="zh-TW" dirty="0">
                <a:latin typeface="+mn-lt"/>
              </a:rPr>
              <a:t>2-1(</a:t>
            </a:r>
            <a:r>
              <a:rPr lang="zh-TW" altLang="en-US" dirty="0">
                <a:latin typeface="+mn-lt"/>
              </a:rPr>
              <a:t>提交</a:t>
            </a:r>
            <a:r>
              <a:rPr lang="en-US" altLang="zh-TW" dirty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  <p:pic>
        <p:nvPicPr>
          <p:cNvPr id="50" name="圖片 49">
            <a:extLst>
              <a:ext uri="{FF2B5EF4-FFF2-40B4-BE49-F238E27FC236}">
                <a16:creationId xmlns:a16="http://schemas.microsoft.com/office/drawing/2014/main" id="{FD367782-463E-4E57-83B6-FD34201D4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47" y="2204864"/>
            <a:ext cx="3939292" cy="3726158"/>
          </a:xfrm>
          <a:prstGeom prst="rect">
            <a:avLst/>
          </a:prstGeom>
        </p:spPr>
      </p:pic>
      <p:sp>
        <p:nvSpPr>
          <p:cNvPr id="51" name="文字方塊 50">
            <a:extLst>
              <a:ext uri="{FF2B5EF4-FFF2-40B4-BE49-F238E27FC236}">
                <a16:creationId xmlns:a16="http://schemas.microsoft.com/office/drawing/2014/main" id="{ABF7406C-21B9-406B-A30C-59BB0BF407A0}"/>
              </a:ext>
            </a:extLst>
          </p:cNvPr>
          <p:cNvSpPr txBox="1"/>
          <p:nvPr/>
        </p:nvSpPr>
        <p:spPr>
          <a:xfrm>
            <a:off x="2714769" y="4013783"/>
            <a:ext cx="157289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若程式有修改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會顯示在下方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72D1C271-0367-4605-8F6D-14037C123E87}"/>
              </a:ext>
            </a:extLst>
          </p:cNvPr>
          <p:cNvSpPr txBox="1"/>
          <p:nvPr/>
        </p:nvSpPr>
        <p:spPr>
          <a:xfrm>
            <a:off x="2646134" y="3143965"/>
            <a:ext cx="109942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撰寫備註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9E30473E-DA1E-4490-9379-6EDBF9E16F07}"/>
              </a:ext>
            </a:extLst>
          </p:cNvPr>
          <p:cNvGrpSpPr/>
          <p:nvPr/>
        </p:nvGrpSpPr>
        <p:grpSpPr>
          <a:xfrm>
            <a:off x="2272824" y="4022182"/>
            <a:ext cx="373310" cy="360726"/>
            <a:chOff x="1420472" y="2096005"/>
            <a:chExt cx="373310" cy="360726"/>
          </a:xfrm>
        </p:grpSpPr>
        <p:sp>
          <p:nvSpPr>
            <p:cNvPr id="54" name="橢圓 53">
              <a:extLst>
                <a:ext uri="{FF2B5EF4-FFF2-40B4-BE49-F238E27FC236}">
                  <a16:creationId xmlns:a16="http://schemas.microsoft.com/office/drawing/2014/main" id="{2233BD52-E817-4F5D-A4DF-0C63C7C66460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文字方塊 2">
              <a:extLst>
                <a:ext uri="{FF2B5EF4-FFF2-40B4-BE49-F238E27FC236}">
                  <a16:creationId xmlns:a16="http://schemas.microsoft.com/office/drawing/2014/main" id="{B54DD4BE-92C3-4EF3-9660-F0FD1C875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ACB4B7E7-891D-40B3-A133-575ABF5FB547}"/>
              </a:ext>
            </a:extLst>
          </p:cNvPr>
          <p:cNvGrpSpPr/>
          <p:nvPr/>
        </p:nvGrpSpPr>
        <p:grpSpPr>
          <a:xfrm>
            <a:off x="2236347" y="3141085"/>
            <a:ext cx="373310" cy="360726"/>
            <a:chOff x="1420472" y="2096005"/>
            <a:chExt cx="373310" cy="360726"/>
          </a:xfrm>
        </p:grpSpPr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131568F2-9C87-46FE-9694-853D34E1EB3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文字方塊 2">
              <a:extLst>
                <a:ext uri="{FF2B5EF4-FFF2-40B4-BE49-F238E27FC236}">
                  <a16:creationId xmlns:a16="http://schemas.microsoft.com/office/drawing/2014/main" id="{D7940702-C5FF-4B39-BAD4-CDBFB4C7F8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E0BC613E-F859-417C-8ECB-637F03F8BC60}"/>
              </a:ext>
            </a:extLst>
          </p:cNvPr>
          <p:cNvGrpSpPr/>
          <p:nvPr/>
        </p:nvGrpSpPr>
        <p:grpSpPr>
          <a:xfrm>
            <a:off x="727137" y="3622469"/>
            <a:ext cx="373310" cy="360726"/>
            <a:chOff x="1420472" y="2096005"/>
            <a:chExt cx="373310" cy="360726"/>
          </a:xfrm>
        </p:grpSpPr>
        <p:sp>
          <p:nvSpPr>
            <p:cNvPr id="60" name="橢圓 59">
              <a:extLst>
                <a:ext uri="{FF2B5EF4-FFF2-40B4-BE49-F238E27FC236}">
                  <a16:creationId xmlns:a16="http://schemas.microsoft.com/office/drawing/2014/main" id="{333E25DB-E765-490D-B64B-E6EED2B0697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文字方塊 2">
              <a:extLst>
                <a:ext uri="{FF2B5EF4-FFF2-40B4-BE49-F238E27FC236}">
                  <a16:creationId xmlns:a16="http://schemas.microsoft.com/office/drawing/2014/main" id="{7D8BD089-9994-42C5-A311-429B469A1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9F3DAC6D-2BA7-4D12-8DE7-BF8A1D1C4173}"/>
              </a:ext>
            </a:extLst>
          </p:cNvPr>
          <p:cNvSpPr txBox="1"/>
          <p:nvPr/>
        </p:nvSpPr>
        <p:spPr>
          <a:xfrm>
            <a:off x="32865" y="4013784"/>
            <a:ext cx="1153470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按下全部提交</a:t>
            </a: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667E1B90-3E8E-4C91-A42F-B6DCCB187E5E}"/>
              </a:ext>
            </a:extLst>
          </p:cNvPr>
          <p:cNvGrpSpPr/>
          <p:nvPr/>
        </p:nvGrpSpPr>
        <p:grpSpPr>
          <a:xfrm>
            <a:off x="4084043" y="2790234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6FCC316D-6146-433A-820C-F159ED1D3DC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88918EE1-18A7-41A6-99C6-334401E9F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647F3C64-7829-449F-A2EC-3524A96C1CF6}"/>
              </a:ext>
            </a:extLst>
          </p:cNvPr>
          <p:cNvSpPr txBox="1"/>
          <p:nvPr/>
        </p:nvSpPr>
        <p:spPr>
          <a:xfrm>
            <a:off x="4508266" y="2808142"/>
            <a:ext cx="109942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按下推送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3BBCE37-0DD8-4388-853B-892234623216}"/>
              </a:ext>
            </a:extLst>
          </p:cNvPr>
          <p:cNvSpPr/>
          <p:nvPr/>
        </p:nvSpPr>
        <p:spPr>
          <a:xfrm>
            <a:off x="4155444" y="2463249"/>
            <a:ext cx="230509" cy="2743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FFFB8CB7-DBDD-4091-A86A-31381ABF1C31}"/>
              </a:ext>
            </a:extLst>
          </p:cNvPr>
          <p:cNvSpPr/>
          <p:nvPr/>
        </p:nvSpPr>
        <p:spPr>
          <a:xfrm>
            <a:off x="1172993" y="3750164"/>
            <a:ext cx="802269" cy="2265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248E4A49-6A97-4FE4-86C1-ACFFF3C62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260" y="2204864"/>
            <a:ext cx="4711211" cy="3719839"/>
          </a:xfrm>
          <a:prstGeom prst="rect">
            <a:avLst/>
          </a:prstGeom>
        </p:spPr>
      </p:pic>
      <p:grpSp>
        <p:nvGrpSpPr>
          <p:cNvPr id="70" name="群組 69">
            <a:extLst>
              <a:ext uri="{FF2B5EF4-FFF2-40B4-BE49-F238E27FC236}">
                <a16:creationId xmlns:a16="http://schemas.microsoft.com/office/drawing/2014/main" id="{7C5EFD59-B2A1-4033-9704-10FC0533D78B}"/>
              </a:ext>
            </a:extLst>
          </p:cNvPr>
          <p:cNvGrpSpPr/>
          <p:nvPr/>
        </p:nvGrpSpPr>
        <p:grpSpPr>
          <a:xfrm>
            <a:off x="7957378" y="2235629"/>
            <a:ext cx="373310" cy="360726"/>
            <a:chOff x="1420472" y="2096005"/>
            <a:chExt cx="373310" cy="360726"/>
          </a:xfrm>
        </p:grpSpPr>
        <p:sp>
          <p:nvSpPr>
            <p:cNvPr id="71" name="橢圓 70">
              <a:extLst>
                <a:ext uri="{FF2B5EF4-FFF2-40B4-BE49-F238E27FC236}">
                  <a16:creationId xmlns:a16="http://schemas.microsoft.com/office/drawing/2014/main" id="{2767B1F7-E434-486A-9EB4-4A3EA721EEE4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2">
              <a:extLst>
                <a:ext uri="{FF2B5EF4-FFF2-40B4-BE49-F238E27FC236}">
                  <a16:creationId xmlns:a16="http://schemas.microsoft.com/office/drawing/2014/main" id="{96C54E73-EB0B-40CD-B931-59CFFB3CA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4244C24D-5996-4C88-AB6D-07D791E2FF96}"/>
              </a:ext>
            </a:extLst>
          </p:cNvPr>
          <p:cNvSpPr txBox="1"/>
          <p:nvPr/>
        </p:nvSpPr>
        <p:spPr>
          <a:xfrm>
            <a:off x="8367164" y="2222286"/>
            <a:ext cx="190103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會顯示成功推送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554FF52-EE6C-4F39-8910-E53F1E9D7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54979"/>
            <a:ext cx="10972800" cy="35480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4208492-D036-4947-809D-CE799072DCD6}"/>
              </a:ext>
            </a:extLst>
          </p:cNvPr>
          <p:cNvSpPr/>
          <p:nvPr/>
        </p:nvSpPr>
        <p:spPr>
          <a:xfrm>
            <a:off x="4072316" y="3539932"/>
            <a:ext cx="836152" cy="87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6ECDD9A-134F-47A5-B9DD-DF5CDA6DC63B}"/>
              </a:ext>
            </a:extLst>
          </p:cNvPr>
          <p:cNvSpPr txBox="1"/>
          <p:nvPr/>
        </p:nvSpPr>
        <p:spPr>
          <a:xfrm>
            <a:off x="4072316" y="3088534"/>
            <a:ext cx="2569949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會顯示剛剛撰寫的備註</a:t>
            </a: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476E72D3-604C-41E2-948D-ADE59B0F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zh-TW" altLang="en-US" dirty="0">
                <a:latin typeface="+mn-lt"/>
              </a:rPr>
              <a:t>推送儲存庫</a:t>
            </a:r>
            <a:r>
              <a:rPr lang="en-US" altLang="zh-TW" dirty="0">
                <a:latin typeface="+mn-lt"/>
              </a:rPr>
              <a:t>2-1(</a:t>
            </a:r>
            <a:r>
              <a:rPr lang="zh-TW" altLang="en-US" dirty="0">
                <a:latin typeface="+mn-lt"/>
              </a:rPr>
              <a:t>提交</a:t>
            </a:r>
            <a:r>
              <a:rPr lang="en-US" altLang="zh-TW" dirty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808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分支</a:t>
            </a:r>
            <a:r>
              <a:rPr lang="en-US" altLang="zh-TW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大改</a:t>
            </a:r>
            <a:r>
              <a:rPr lang="en-US" altLang="zh-TW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推送儲存庫</a:t>
            </a:r>
            <a:r>
              <a:rPr lang="en-US" altLang="zh-TW">
                <a:ea typeface="+mj-ea"/>
              </a:rPr>
              <a:t>2-2(</a:t>
            </a:r>
            <a:r>
              <a:rPr lang="zh-TW" altLang="en-US">
                <a:ea typeface="+mj-ea"/>
              </a:rPr>
              <a:t>分支</a:t>
            </a:r>
            <a:r>
              <a:rPr lang="en-US" altLang="zh-TW">
                <a:ea typeface="+mj-ea"/>
              </a:rPr>
              <a:t>)</a:t>
            </a:r>
            <a:endParaRPr lang="zh-TW" altLang="en-US">
              <a:ea typeface="+mj-ea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0" cy="3266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+mn-lt"/>
              </a:rPr>
              <a:t>Gitea-Pycharm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590868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FFB9C-6B0E-ED4F-D63E-FEA2C65D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與</a:t>
            </a:r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帳戶連接</a:t>
            </a:r>
            <a:r>
              <a:rPr lang="en-US" altLang="zh-TW" dirty="0">
                <a:ea typeface="+mj-ea"/>
              </a:rPr>
              <a:t>-1</a:t>
            </a:r>
            <a:endParaRPr lang="zh-TW" altLang="en-US" dirty="0"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E29FC3-626D-D44B-2350-CDAAAE48F89F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+mj-lt"/>
                <a:ea typeface="+mj-ea"/>
              </a:rPr>
              <a:t>token:e258a7769839262acc89f2f962c6dee9c24dd989</a:t>
            </a:r>
            <a:endParaRPr lang="zh-TW" altLang="en-US">
              <a:latin typeface="+mj-lt"/>
              <a:ea typeface="+mj-ea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8837A8B-FE7B-6930-789B-A13BA4C438DC}"/>
              </a:ext>
            </a:extLst>
          </p:cNvPr>
          <p:cNvSpPr txBox="1"/>
          <p:nvPr/>
        </p:nvSpPr>
        <p:spPr>
          <a:xfrm>
            <a:off x="609600" y="1417638"/>
            <a:ext cx="10807083" cy="194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需要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以便代替帳號密碼通過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 API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訪問和管理代碼儲存庫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只須設定一組，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由多個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專案使用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5FD2577-6007-9B96-E207-D4ED04F5CA95}"/>
              </a:ext>
            </a:extLst>
          </p:cNvPr>
          <p:cNvGrpSpPr/>
          <p:nvPr/>
        </p:nvGrpSpPr>
        <p:grpSpPr>
          <a:xfrm>
            <a:off x="4295800" y="2120920"/>
            <a:ext cx="6998568" cy="4619351"/>
            <a:chOff x="4627452" y="2065298"/>
            <a:chExt cx="7013164" cy="4628985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EDA3F102-88A1-1464-53FA-34262565DDAD}"/>
                </a:ext>
              </a:extLst>
            </p:cNvPr>
            <p:cNvGrpSpPr/>
            <p:nvPr/>
          </p:nvGrpSpPr>
          <p:grpSpPr>
            <a:xfrm>
              <a:off x="4627452" y="4124544"/>
              <a:ext cx="1007138" cy="2064574"/>
              <a:chOff x="335360" y="3068959"/>
              <a:chExt cx="1156815" cy="2371403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8355DBC1-41F5-2453-E790-80B8847AD6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9571" t="8894" r="2160" b="59813"/>
              <a:stretch/>
            </p:blipFill>
            <p:spPr>
              <a:xfrm>
                <a:off x="335360" y="3068959"/>
                <a:ext cx="1156815" cy="2371403"/>
              </a:xfrm>
              <a:prstGeom prst="rect">
                <a:avLst/>
              </a:prstGeom>
            </p:spPr>
          </p:pic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5DD0E4E-81CF-BF82-75BF-4A728AB1494E}"/>
                  </a:ext>
                </a:extLst>
              </p:cNvPr>
              <p:cNvSpPr/>
              <p:nvPr/>
            </p:nvSpPr>
            <p:spPr>
              <a:xfrm>
                <a:off x="445715" y="4509120"/>
                <a:ext cx="936104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3B7BD4D-E77E-D41C-4E88-CDA2CDFC7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697" t="9656" r="21060" b="-157"/>
            <a:stretch/>
          </p:blipFill>
          <p:spPr>
            <a:xfrm>
              <a:off x="5893768" y="2065298"/>
              <a:ext cx="5688632" cy="4628985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F39DF6F8-C18A-7407-528C-B212C7E8BE9E}"/>
                </a:ext>
              </a:extLst>
            </p:cNvPr>
            <p:cNvSpPr txBox="1"/>
            <p:nvPr/>
          </p:nvSpPr>
          <p:spPr>
            <a:xfrm>
              <a:off x="7680178" y="5309810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Package: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允許用戶在存儲庫中創建、發布、管理套件包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7763089-DD14-E8DF-BFCC-9F66BBDCD011}"/>
                </a:ext>
              </a:extLst>
            </p:cNvPr>
            <p:cNvSpPr/>
            <p:nvPr/>
          </p:nvSpPr>
          <p:spPr>
            <a:xfrm>
              <a:off x="7032104" y="5440362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B465811-130A-22B9-4173-E99212B2B371}"/>
                </a:ext>
              </a:extLst>
            </p:cNvPr>
            <p:cNvSpPr/>
            <p:nvPr/>
          </p:nvSpPr>
          <p:spPr>
            <a:xfrm>
              <a:off x="7032104" y="5774428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7E10BDC-A350-CEA2-4DA6-6BEC93E7F411}"/>
                </a:ext>
              </a:extLst>
            </p:cNvPr>
            <p:cNvSpPr/>
            <p:nvPr/>
          </p:nvSpPr>
          <p:spPr>
            <a:xfrm>
              <a:off x="7040088" y="6152234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D9A578E-99D3-F491-1198-391CA93E865D}"/>
                </a:ext>
              </a:extLst>
            </p:cNvPr>
            <p:cNvSpPr/>
            <p:nvPr/>
          </p:nvSpPr>
          <p:spPr>
            <a:xfrm>
              <a:off x="7040088" y="6486300"/>
              <a:ext cx="576064" cy="2079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6E4210B-B829-51E5-D369-AED2D585BCB5}"/>
                </a:ext>
              </a:extLst>
            </p:cNvPr>
            <p:cNvSpPr txBox="1"/>
            <p:nvPr/>
          </p:nvSpPr>
          <p:spPr>
            <a:xfrm>
              <a:off x="7681658" y="5668445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Repository: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用戶可以對儲存庫進行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clone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push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fetch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052A745E-EAC3-2056-BD0C-DFE7674E1F79}"/>
                </a:ext>
              </a:extLst>
            </p:cNvPr>
            <p:cNvSpPr txBox="1"/>
            <p:nvPr/>
          </p:nvSpPr>
          <p:spPr>
            <a:xfrm>
              <a:off x="7674450" y="5999135"/>
              <a:ext cx="390795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User: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允許用戶執行更改個人設置、管理個人儲存庫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B6E5D38-32BC-DCC3-86FC-E05013350A20}"/>
                </a:ext>
              </a:extLst>
            </p:cNvPr>
            <p:cNvSpPr/>
            <p:nvPr/>
          </p:nvSpPr>
          <p:spPr>
            <a:xfrm>
              <a:off x="7032104" y="2677000"/>
              <a:ext cx="432048" cy="3199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A3281468-2723-6336-E876-85210C3C40B5}"/>
                </a:ext>
              </a:extLst>
            </p:cNvPr>
            <p:cNvSpPr txBox="1"/>
            <p:nvPr/>
          </p:nvSpPr>
          <p:spPr>
            <a:xfrm>
              <a:off x="7608168" y="2538500"/>
              <a:ext cx="9943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名稱都可以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619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E7D2-508D-140F-9953-705A61996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8433DD-C6B9-4DB4-620C-1B8F722D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+mj-ea"/>
              </a:rPr>
              <a:t>Pycharm</a:t>
            </a:r>
            <a:r>
              <a:rPr lang="zh-TW" altLang="en-US">
                <a:ea typeface="+mj-ea"/>
              </a:rPr>
              <a:t>與</a:t>
            </a:r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帳戶連接</a:t>
            </a:r>
            <a:r>
              <a:rPr lang="en-US" altLang="zh-TW">
                <a:ea typeface="+mj-ea"/>
              </a:rPr>
              <a:t>-2</a:t>
            </a:r>
            <a:endParaRPr lang="zh-TW" altLang="en-US"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082848B-4EA9-86CB-3A25-B0A68DF150FA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+mj-lt"/>
                <a:ea typeface="+mj-ea"/>
              </a:rPr>
              <a:t>token:e258a7769839262acc89f2f962c6dee9c24dd989</a:t>
            </a:r>
            <a:endParaRPr lang="zh-TW" altLang="en-US">
              <a:latin typeface="+mj-lt"/>
              <a:ea typeface="+mj-ea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789BC91-AFFA-2DFC-562E-26EE238E13E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設定完成，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要記得儲存起來，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在開任何新專案時需要此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才能建立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git</a:t>
            </a: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B49CA41D-6E18-98FA-B7ED-171F3C55DAB1}"/>
              </a:ext>
            </a:extLst>
          </p:cNvPr>
          <p:cNvGrpSpPr/>
          <p:nvPr/>
        </p:nvGrpSpPr>
        <p:grpSpPr>
          <a:xfrm>
            <a:off x="4362520" y="2348880"/>
            <a:ext cx="5681295" cy="4104456"/>
            <a:chOff x="5407225" y="2833490"/>
            <a:chExt cx="4649215" cy="335882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7A9D892-4391-9306-1043-A994A1A82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379" t="13534" r="21010" b="3390"/>
            <a:stretch/>
          </p:blipFill>
          <p:spPr>
            <a:xfrm>
              <a:off x="5407225" y="2833490"/>
              <a:ext cx="4524138" cy="335882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D97D007-A9D7-9F1F-A2BC-F5D8DB4AF42F}"/>
                </a:ext>
              </a:extLst>
            </p:cNvPr>
            <p:cNvSpPr/>
            <p:nvPr/>
          </p:nvSpPr>
          <p:spPr>
            <a:xfrm>
              <a:off x="6312024" y="2917464"/>
              <a:ext cx="3744416" cy="1002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790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2BB5-31B0-799A-3ED0-307E9BB9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BAF831D-87AA-792B-903A-7FC92D11F5B8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+mj-lt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隨便建一個空白專案，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Plugins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 →搜尋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安裝</a:t>
            </a:r>
            <a:endParaRPr lang="en-US" altLang="zh-TW" sz="24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C831C010-C144-B43C-7A4F-CD6C294B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-3</a:t>
            </a:r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022CC00-A0CC-DF0E-B810-DA2079E9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2204864"/>
            <a:ext cx="6048672" cy="43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2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37B5-C282-9343-99F0-5FB59478C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2BFBF27-46A7-1B41-DA86-320F5E21CA22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cs typeface="Arial" panose="020B0604020202020204" pitchFamily="34" charset="0"/>
              </a:rPr>
              <a:t>Pycharm</a:t>
            </a:r>
            <a:r>
              <a:rPr lang="zh-TW" altLang="en-US" sz="2400">
                <a:cs typeface="Arial" panose="020B0604020202020204" pitchFamily="34" charset="0"/>
              </a:rPr>
              <a:t>端連線</a:t>
            </a:r>
            <a:r>
              <a:rPr lang="en-US" altLang="zh-TW" sz="2400">
                <a:cs typeface="Arial" panose="020B0604020202020204" pitchFamily="34" charset="0"/>
              </a:rPr>
              <a:t>Gitea</a:t>
            </a:r>
            <a:r>
              <a:rPr lang="zh-TW" altLang="en-US" sz="2400">
                <a:cs typeface="Arial" panose="020B0604020202020204" pitchFamily="34" charset="0"/>
              </a:rPr>
              <a:t>帳戶</a:t>
            </a:r>
            <a:endParaRPr lang="en-US" altLang="zh-TW" sz="2400"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cs typeface="Arial" panose="020B0604020202020204" pitchFamily="34" charset="0"/>
              </a:rPr>
              <a:t>→</a:t>
            </a:r>
            <a:r>
              <a:rPr lang="en-US" altLang="zh-TW" sz="2400">
                <a:cs typeface="Arial" panose="020B0604020202020204" pitchFamily="34" charset="0"/>
              </a:rPr>
              <a:t>Version Control</a:t>
            </a:r>
            <a:r>
              <a:rPr lang="zh-TW" altLang="en-US" sz="2400">
                <a:cs typeface="Arial" panose="020B0604020202020204" pitchFamily="34" charset="0"/>
              </a:rPr>
              <a:t> →</a:t>
            </a:r>
            <a:r>
              <a:rPr lang="en-US" altLang="zh-TW" sz="2400">
                <a:cs typeface="Arial" panose="020B0604020202020204" pitchFamily="34" charset="0"/>
              </a:rPr>
              <a:t>Gitea</a:t>
            </a:r>
            <a:r>
              <a:rPr lang="zh-TW" altLang="en-US" sz="2400">
                <a:cs typeface="Arial" panose="020B0604020202020204" pitchFamily="34" charset="0"/>
              </a:rPr>
              <a:t>→</a:t>
            </a:r>
            <a:r>
              <a:rPr lang="en-US" altLang="zh-TW" sz="2400">
                <a:cs typeface="Arial" panose="020B0604020202020204" pitchFamily="34" charset="0"/>
              </a:rPr>
              <a:t>Add Gitea account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92299C7-66DA-7CE5-A32A-8E15A2EC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latin typeface="+mn-lt"/>
              </a:rPr>
              <a:t>Pycharm</a:t>
            </a:r>
            <a:r>
              <a:rPr lang="zh-TW" altLang="en-US">
                <a:latin typeface="+mn-lt"/>
              </a:rPr>
              <a:t>與</a:t>
            </a:r>
            <a:r>
              <a:rPr lang="en-US" altLang="zh-TW">
                <a:latin typeface="+mn-lt"/>
              </a:rPr>
              <a:t>Gitea</a:t>
            </a:r>
            <a:r>
              <a:rPr lang="zh-TW" altLang="en-US">
                <a:latin typeface="+mn-lt"/>
              </a:rPr>
              <a:t>帳戶連接</a:t>
            </a:r>
            <a:r>
              <a:rPr lang="en-US" altLang="zh-TW">
                <a:latin typeface="+mn-lt"/>
              </a:rPr>
              <a:t>-4</a:t>
            </a:r>
            <a:endParaRPr lang="zh-TW" altLang="en-US">
              <a:latin typeface="+mn-lt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E8A75FF7-F19A-8555-534F-446F361B07D9}"/>
              </a:ext>
            </a:extLst>
          </p:cNvPr>
          <p:cNvGrpSpPr/>
          <p:nvPr/>
        </p:nvGrpSpPr>
        <p:grpSpPr>
          <a:xfrm>
            <a:off x="263352" y="2930459"/>
            <a:ext cx="4243047" cy="3024336"/>
            <a:chOff x="443815" y="2204864"/>
            <a:chExt cx="6034913" cy="4301533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872B5082-DD85-B690-95B8-16D27FDF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815" y="2204864"/>
              <a:ext cx="6034913" cy="4301533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AD8373-3B68-9977-0874-33AA7453F3C2}"/>
                </a:ext>
              </a:extLst>
            </p:cNvPr>
            <p:cNvSpPr/>
            <p:nvPr/>
          </p:nvSpPr>
          <p:spPr>
            <a:xfrm>
              <a:off x="2351584" y="2783356"/>
              <a:ext cx="1008112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E6DB8253-D969-1F14-2A30-C05361F4DD17}"/>
              </a:ext>
            </a:extLst>
          </p:cNvPr>
          <p:cNvGrpSpPr/>
          <p:nvPr/>
        </p:nvGrpSpPr>
        <p:grpSpPr>
          <a:xfrm>
            <a:off x="8936448" y="2772211"/>
            <a:ext cx="2493516" cy="703262"/>
            <a:chOff x="9552384" y="1024969"/>
            <a:chExt cx="1864299" cy="525800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FC76529-9152-197B-2B11-8B5EAE25B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193" t="14841" r="34278" b="73950"/>
            <a:stretch/>
          </p:blipFill>
          <p:spPr>
            <a:xfrm>
              <a:off x="9552384" y="1024969"/>
              <a:ext cx="1864299" cy="525800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F9A7368-4738-2FC3-DB35-8D3F49DFEF3B}"/>
                </a:ext>
              </a:extLst>
            </p:cNvPr>
            <p:cNvSpPr/>
            <p:nvPr/>
          </p:nvSpPr>
          <p:spPr>
            <a:xfrm>
              <a:off x="9806907" y="1291735"/>
              <a:ext cx="1368151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D98FD19B-D6CB-8CFD-AFFA-16DC5B183471}"/>
              </a:ext>
            </a:extLst>
          </p:cNvPr>
          <p:cNvGrpSpPr/>
          <p:nvPr/>
        </p:nvGrpSpPr>
        <p:grpSpPr>
          <a:xfrm>
            <a:off x="6889925" y="3888262"/>
            <a:ext cx="3035924" cy="1060896"/>
            <a:chOff x="8860594" y="4301446"/>
            <a:chExt cx="3035924" cy="1060896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513F299A-20E9-0BA1-7049-56453EA4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0594" y="4301446"/>
              <a:ext cx="3035924" cy="1060896"/>
            </a:xfrm>
            <a:prstGeom prst="rect">
              <a:avLst/>
            </a:prstGeom>
          </p:spPr>
        </p:pic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5A951335-A27B-A549-1A06-0832FEE2BE89}"/>
                </a:ext>
              </a:extLst>
            </p:cNvPr>
            <p:cNvGrpSpPr/>
            <p:nvPr/>
          </p:nvGrpSpPr>
          <p:grpSpPr>
            <a:xfrm>
              <a:off x="9227132" y="4488233"/>
              <a:ext cx="2171554" cy="854118"/>
              <a:chOff x="9492122" y="4619431"/>
              <a:chExt cx="2600189" cy="1022709"/>
            </a:xfrm>
          </p:grpSpPr>
          <p:grpSp>
            <p:nvGrpSpPr>
              <p:cNvPr id="42" name="群組 41">
                <a:extLst>
                  <a:ext uri="{FF2B5EF4-FFF2-40B4-BE49-F238E27FC236}">
                    <a16:creationId xmlns:a16="http://schemas.microsoft.com/office/drawing/2014/main" id="{61DBD161-3A90-85D6-E92B-5202E985B6DE}"/>
                  </a:ext>
                </a:extLst>
              </p:cNvPr>
              <p:cNvGrpSpPr/>
              <p:nvPr/>
            </p:nvGrpSpPr>
            <p:grpSpPr>
              <a:xfrm>
                <a:off x="9492122" y="4619431"/>
                <a:ext cx="2286320" cy="434385"/>
                <a:chOff x="9492122" y="5264065"/>
                <a:chExt cx="2286320" cy="434385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3119412-D195-F9ED-DFE0-A562B8373A92}"/>
                    </a:ext>
                  </a:extLst>
                </p:cNvPr>
                <p:cNvSpPr/>
                <p:nvPr/>
              </p:nvSpPr>
              <p:spPr>
                <a:xfrm>
                  <a:off x="9492122" y="5264065"/>
                  <a:ext cx="1510328" cy="19545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A3A9719F-FC99-9CCB-4954-40174D9B7115}"/>
                    </a:ext>
                  </a:extLst>
                </p:cNvPr>
                <p:cNvSpPr/>
                <p:nvPr/>
              </p:nvSpPr>
              <p:spPr>
                <a:xfrm>
                  <a:off x="9492122" y="5502993"/>
                  <a:ext cx="2286320" cy="195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102397BF-5909-5DE7-6929-35D4848C328A}"/>
                  </a:ext>
                </a:extLst>
              </p:cNvPr>
              <p:cNvSpPr/>
              <p:nvPr/>
            </p:nvSpPr>
            <p:spPr>
              <a:xfrm>
                <a:off x="11379533" y="5408144"/>
                <a:ext cx="712778" cy="2339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8BFBDC8-EDE0-C404-3B47-15C11CFB57C4}"/>
              </a:ext>
            </a:extLst>
          </p:cNvPr>
          <p:cNvSpPr txBox="1"/>
          <p:nvPr/>
        </p:nvSpPr>
        <p:spPr>
          <a:xfrm>
            <a:off x="5120871" y="4562486"/>
            <a:ext cx="879310" cy="276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>
                <a:solidFill>
                  <a:srgbClr val="FF0000"/>
                </a:solidFill>
                <a:cs typeface="Arial" panose="020B0604020202020204" pitchFamily="34" charset="0"/>
              </a:rPr>
              <a:t>token</a:t>
            </a:r>
            <a:r>
              <a:rPr lang="zh-TW" altLang="en-US" sz="1200">
                <a:solidFill>
                  <a:srgbClr val="FF0000"/>
                </a:solidFill>
                <a:cs typeface="Arial" panose="020B0604020202020204" pitchFamily="34" charset="0"/>
              </a:rPr>
              <a:t>複製</a:t>
            </a:r>
          </a:p>
        </p:txBody>
      </p: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08FE16F3-F8CE-2761-4440-9B911A7DDBFE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858244" y="3425323"/>
            <a:ext cx="1333588" cy="849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4555D31C-FB28-C7BB-E3DD-0308BAD85F56}"/>
              </a:ext>
            </a:extLst>
          </p:cNvPr>
          <p:cNvGrpSpPr/>
          <p:nvPr/>
        </p:nvGrpSpPr>
        <p:grpSpPr>
          <a:xfrm>
            <a:off x="7347707" y="5335486"/>
            <a:ext cx="3565341" cy="1017498"/>
            <a:chOff x="7697705" y="5660943"/>
            <a:chExt cx="3565341" cy="1017498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23418676-9B97-0DC7-4BC3-30EBCA5C0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290" b="72489"/>
            <a:stretch/>
          </p:blipFill>
          <p:spPr>
            <a:xfrm>
              <a:off x="7697705" y="5660943"/>
              <a:ext cx="3565341" cy="1017498"/>
            </a:xfrm>
            <a:prstGeom prst="rect">
              <a:avLst/>
            </a:prstGeom>
          </p:spPr>
        </p:pic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8E545AAC-DC46-5138-CE18-8A94806A20E2}"/>
                </a:ext>
              </a:extLst>
            </p:cNvPr>
            <p:cNvSpPr txBox="1"/>
            <p:nvPr/>
          </p:nvSpPr>
          <p:spPr>
            <a:xfrm>
              <a:off x="8908321" y="6137805"/>
              <a:ext cx="52883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cs typeface="Arial" panose="020B0604020202020204" pitchFamily="34" charset="0"/>
                </a:rPr>
                <a:t>完成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9A1AAC8-4B83-8479-409B-9829E0F45BF1}"/>
                </a:ext>
              </a:extLst>
            </p:cNvPr>
            <p:cNvSpPr/>
            <p:nvPr/>
          </p:nvSpPr>
          <p:spPr>
            <a:xfrm>
              <a:off x="7721493" y="6187926"/>
              <a:ext cx="1133352" cy="2764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2CE2EC8A-E7A9-ECFE-4318-312E26400C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981" t="8895" b="59813"/>
          <a:stretch/>
        </p:blipFill>
        <p:spPr>
          <a:xfrm>
            <a:off x="4633709" y="2785232"/>
            <a:ext cx="1343472" cy="2066553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F852B23B-D973-6DBC-BB93-005ABF8196B9}"/>
              </a:ext>
            </a:extLst>
          </p:cNvPr>
          <p:cNvSpPr/>
          <p:nvPr/>
        </p:nvSpPr>
        <p:spPr>
          <a:xfrm>
            <a:off x="4846671" y="3390838"/>
            <a:ext cx="673266" cy="20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B175704C-0288-7D6D-C4C0-632F193F02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7759" b="85982"/>
          <a:stretch/>
        </p:blipFill>
        <p:spPr>
          <a:xfrm>
            <a:off x="6170780" y="2829395"/>
            <a:ext cx="2711624" cy="925736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8047F0-FE8D-8244-C337-2603FB3F649E}"/>
              </a:ext>
            </a:extLst>
          </p:cNvPr>
          <p:cNvSpPr/>
          <p:nvPr/>
        </p:nvSpPr>
        <p:spPr>
          <a:xfrm>
            <a:off x="7422482" y="3038386"/>
            <a:ext cx="1399465" cy="246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A3B65C31-D277-2562-C87B-F83F9A1A4F1D}"/>
              </a:ext>
            </a:extLst>
          </p:cNvPr>
          <p:cNvCxnSpPr>
            <a:cxnSpLocks/>
          </p:cNvCxnSpPr>
          <p:nvPr/>
        </p:nvCxnSpPr>
        <p:spPr>
          <a:xfrm>
            <a:off x="8227595" y="3284983"/>
            <a:ext cx="0" cy="790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2A9C823E-A22A-EDBF-CE79-047876ED19A4}"/>
              </a:ext>
            </a:extLst>
          </p:cNvPr>
          <p:cNvCxnSpPr>
            <a:cxnSpLocks/>
          </p:cNvCxnSpPr>
          <p:nvPr/>
        </p:nvCxnSpPr>
        <p:spPr>
          <a:xfrm>
            <a:off x="8122214" y="5085184"/>
            <a:ext cx="0" cy="727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8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DE20-81B2-BB4E-953D-867C1F48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7DCBBECF-7849-7E45-40F0-8117A8526CAF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專案本身連接儲存庫，這邊為了和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vs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分開儲存庫，額外再建一個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C8027F5-5A76-0649-18E1-77BB937A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Pycharm</a:t>
            </a:r>
            <a:r>
              <a:rPr lang="zh-TW" altLang="en-US">
                <a:ea typeface="+mj-ea"/>
              </a:rPr>
              <a:t>與</a:t>
            </a:r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儲存庫連接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4B123658-4576-0D93-991F-9AA61660421E}"/>
              </a:ext>
            </a:extLst>
          </p:cNvPr>
          <p:cNvGrpSpPr/>
          <p:nvPr/>
        </p:nvGrpSpPr>
        <p:grpSpPr>
          <a:xfrm>
            <a:off x="136647" y="2109141"/>
            <a:ext cx="3126687" cy="1417073"/>
            <a:chOff x="161001" y="2935319"/>
            <a:chExt cx="3631381" cy="1645810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C265295-F03E-2AE7-1FD6-F7BA75EB551F}"/>
                </a:ext>
              </a:extLst>
            </p:cNvPr>
            <p:cNvGrpSpPr/>
            <p:nvPr/>
          </p:nvGrpSpPr>
          <p:grpSpPr>
            <a:xfrm>
              <a:off x="161001" y="2935319"/>
              <a:ext cx="3631381" cy="1645810"/>
              <a:chOff x="335361" y="3212975"/>
              <a:chExt cx="4436650" cy="2010773"/>
            </a:xfrm>
          </p:grpSpPr>
          <p:pic>
            <p:nvPicPr>
              <p:cNvPr id="4" name="圖片 3">
                <a:extLst>
                  <a:ext uri="{FF2B5EF4-FFF2-40B4-BE49-F238E27FC236}">
                    <a16:creationId xmlns:a16="http://schemas.microsoft.com/office/drawing/2014/main" id="{EE00A33C-B36C-98E2-D3CC-091BE68CA9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1756" b="74275"/>
              <a:stretch/>
            </p:blipFill>
            <p:spPr>
              <a:xfrm>
                <a:off x="335361" y="3212975"/>
                <a:ext cx="4436650" cy="2010773"/>
              </a:xfrm>
              <a:prstGeom prst="rect">
                <a:avLst/>
              </a:pr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D2211B3-FC0E-7BC5-0CAF-9772243D0D6D}"/>
                  </a:ext>
                </a:extLst>
              </p:cNvPr>
              <p:cNvSpPr/>
              <p:nvPr/>
            </p:nvSpPr>
            <p:spPr>
              <a:xfrm>
                <a:off x="3071664" y="3384497"/>
                <a:ext cx="1440160" cy="1885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AC1A007-0120-E1DB-4C14-E8926A584EA9}"/>
                </a:ext>
              </a:extLst>
            </p:cNvPr>
            <p:cNvSpPr txBox="1"/>
            <p:nvPr/>
          </p:nvSpPr>
          <p:spPr>
            <a:xfrm>
              <a:off x="2043677" y="3075709"/>
              <a:ext cx="288032" cy="5361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1.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098DC28A-8449-62EB-751E-EC24D3E0AC4F}"/>
              </a:ext>
            </a:extLst>
          </p:cNvPr>
          <p:cNvGrpSpPr/>
          <p:nvPr/>
        </p:nvGrpSpPr>
        <p:grpSpPr>
          <a:xfrm>
            <a:off x="127275" y="3557431"/>
            <a:ext cx="3105731" cy="1043997"/>
            <a:chOff x="119336" y="4721519"/>
            <a:chExt cx="3391169" cy="1085641"/>
          </a:xfrm>
        </p:grpSpPr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D08E023-959F-290F-E010-274AED498004}"/>
                </a:ext>
              </a:extLst>
            </p:cNvPr>
            <p:cNvGrpSpPr/>
            <p:nvPr/>
          </p:nvGrpSpPr>
          <p:grpSpPr>
            <a:xfrm>
              <a:off x="119336" y="4721519"/>
              <a:ext cx="3391169" cy="1085641"/>
              <a:chOff x="738131" y="5385909"/>
              <a:chExt cx="3631109" cy="1162455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49EFE59C-1C07-3212-6E62-5750B60E6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131" y="5385909"/>
                <a:ext cx="3631109" cy="1162455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DB0365F-5EF3-A5FE-BB1A-03BCF68AA264}"/>
                  </a:ext>
                </a:extLst>
              </p:cNvPr>
              <p:cNvSpPr/>
              <p:nvPr/>
            </p:nvSpPr>
            <p:spPr>
              <a:xfrm>
                <a:off x="2999656" y="6237312"/>
                <a:ext cx="615368" cy="255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D1E8839-CFEE-3229-3994-3219C134944B}"/>
                </a:ext>
              </a:extLst>
            </p:cNvPr>
            <p:cNvSpPr txBox="1"/>
            <p:nvPr/>
          </p:nvSpPr>
          <p:spPr>
            <a:xfrm>
              <a:off x="1882596" y="5502433"/>
              <a:ext cx="288032" cy="2880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2.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3DD701EC-5B1C-DE10-3BFB-6FE1B30F5955}"/>
              </a:ext>
            </a:extLst>
          </p:cNvPr>
          <p:cNvGrpSpPr/>
          <p:nvPr/>
        </p:nvGrpSpPr>
        <p:grpSpPr>
          <a:xfrm>
            <a:off x="88887" y="4632645"/>
            <a:ext cx="3182505" cy="2148215"/>
            <a:chOff x="3968193" y="2678368"/>
            <a:chExt cx="3524600" cy="2448272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708823C-E258-883D-3B21-693571250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7718" b="58702"/>
            <a:stretch/>
          </p:blipFill>
          <p:spPr>
            <a:xfrm>
              <a:off x="3968193" y="2678368"/>
              <a:ext cx="3524600" cy="2448272"/>
            </a:xfrm>
            <a:prstGeom prst="rect">
              <a:avLst/>
            </a:prstGeom>
          </p:spPr>
        </p:pic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7E438A4D-7126-A52A-C3F1-017638EB29B3}"/>
                </a:ext>
              </a:extLst>
            </p:cNvPr>
            <p:cNvSpPr txBox="1"/>
            <p:nvPr/>
          </p:nvSpPr>
          <p:spPr>
            <a:xfrm>
              <a:off x="5665633" y="4581129"/>
              <a:ext cx="288032" cy="3156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3.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C645824-AD42-DE88-98BA-9BA6C9AD7066}"/>
                </a:ext>
              </a:extLst>
            </p:cNvPr>
            <p:cNvSpPr/>
            <p:nvPr/>
          </p:nvSpPr>
          <p:spPr>
            <a:xfrm>
              <a:off x="6010117" y="4644367"/>
              <a:ext cx="1310019" cy="2247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22A24BFE-3447-89DE-DDAC-0EF5AEB1C95F}"/>
              </a:ext>
            </a:extLst>
          </p:cNvPr>
          <p:cNvGrpSpPr/>
          <p:nvPr/>
        </p:nvGrpSpPr>
        <p:grpSpPr>
          <a:xfrm>
            <a:off x="3469087" y="2327380"/>
            <a:ext cx="2689758" cy="1531835"/>
            <a:chOff x="4151784" y="5189609"/>
            <a:chExt cx="2689758" cy="1531835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C8992B45-2FAC-736B-B9A9-73D22F4BF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1784" y="5189609"/>
              <a:ext cx="2689758" cy="1531835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80526CA-FED1-8BEB-679D-EEADF24597C9}"/>
                </a:ext>
              </a:extLst>
            </p:cNvPr>
            <p:cNvSpPr/>
            <p:nvPr/>
          </p:nvSpPr>
          <p:spPr>
            <a:xfrm>
              <a:off x="4213485" y="5442681"/>
              <a:ext cx="226332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CA168CD8-1459-A3E9-EEAA-E6F54C39CC92}"/>
                </a:ext>
              </a:extLst>
            </p:cNvPr>
            <p:cNvSpPr txBox="1"/>
            <p:nvPr/>
          </p:nvSpPr>
          <p:spPr>
            <a:xfrm>
              <a:off x="4213485" y="5721730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4.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BC336EF2-3885-D54C-C310-C2F5896C4F08}"/>
              </a:ext>
            </a:extLst>
          </p:cNvPr>
          <p:cNvGrpSpPr/>
          <p:nvPr/>
        </p:nvGrpSpPr>
        <p:grpSpPr>
          <a:xfrm>
            <a:off x="3468650" y="3956803"/>
            <a:ext cx="3206934" cy="1336014"/>
            <a:chOff x="7718679" y="2814612"/>
            <a:chExt cx="3506375" cy="1346448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DB8DE1A-D360-4ACA-80D1-8B084771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8679" y="2814612"/>
              <a:ext cx="3506375" cy="1346448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5AA083C-A7C8-6D96-2FDF-958F3FEFD96D}"/>
                </a:ext>
              </a:extLst>
            </p:cNvPr>
            <p:cNvSpPr/>
            <p:nvPr/>
          </p:nvSpPr>
          <p:spPr>
            <a:xfrm>
              <a:off x="8184232" y="3483783"/>
              <a:ext cx="2880320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F2F8C074-59CC-14BD-FF79-8A0A8728A4A5}"/>
                </a:ext>
              </a:extLst>
            </p:cNvPr>
            <p:cNvSpPr txBox="1"/>
            <p:nvPr/>
          </p:nvSpPr>
          <p:spPr>
            <a:xfrm>
              <a:off x="7952345" y="3793206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5.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032DBB54-1E11-D950-39A3-124974E23D28}"/>
              </a:ext>
            </a:extLst>
          </p:cNvPr>
          <p:cNvGrpSpPr/>
          <p:nvPr/>
        </p:nvGrpSpPr>
        <p:grpSpPr>
          <a:xfrm>
            <a:off x="3476601" y="5335529"/>
            <a:ext cx="2858491" cy="1445331"/>
            <a:chOff x="7893729" y="4459220"/>
            <a:chExt cx="2957657" cy="1684405"/>
          </a:xfrm>
        </p:grpSpPr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544029B7-3CF1-6160-DF4F-2580E55A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3729" y="4459220"/>
              <a:ext cx="2957657" cy="1684405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9377D0F-CF55-78A2-2B5C-D31E9D80C059}"/>
                </a:ext>
              </a:extLst>
            </p:cNvPr>
            <p:cNvSpPr/>
            <p:nvPr/>
          </p:nvSpPr>
          <p:spPr>
            <a:xfrm>
              <a:off x="7976588" y="5106093"/>
              <a:ext cx="2799932" cy="2671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B9B0D069-48F7-97B2-8F2D-99C4140BA202}"/>
                </a:ext>
              </a:extLst>
            </p:cNvPr>
            <p:cNvSpPr txBox="1"/>
            <p:nvPr/>
          </p:nvSpPr>
          <p:spPr>
            <a:xfrm>
              <a:off x="8096361" y="5400759"/>
              <a:ext cx="519920" cy="322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完成</a:t>
              </a: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7698DE9-3FC2-2224-E3FC-A2B9607A60CE}"/>
              </a:ext>
            </a:extLst>
          </p:cNvPr>
          <p:cNvGrpSpPr/>
          <p:nvPr/>
        </p:nvGrpSpPr>
        <p:grpSpPr>
          <a:xfrm>
            <a:off x="6364598" y="2468520"/>
            <a:ext cx="5246767" cy="1156853"/>
            <a:chOff x="4600833" y="2685084"/>
            <a:chExt cx="7011289" cy="1487831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E7AFA62E-0F47-A544-0B62-161F3AB7C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810" t="15108" r="32430" b="53484"/>
            <a:stretch/>
          </p:blipFill>
          <p:spPr>
            <a:xfrm>
              <a:off x="4600833" y="2689834"/>
              <a:ext cx="3283815" cy="1479516"/>
            </a:xfrm>
            <a:prstGeom prst="rect">
              <a:avLst/>
            </a:prstGeom>
          </p:spPr>
        </p:pic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68B32026-77F3-A866-7713-E2E37711E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8975" t="15477" r="50452" b="61993"/>
            <a:stretch/>
          </p:blipFill>
          <p:spPr>
            <a:xfrm>
              <a:off x="7884648" y="2685084"/>
              <a:ext cx="3727474" cy="1487831"/>
            </a:xfrm>
            <a:prstGeom prst="rect">
              <a:avLst/>
            </a:prstGeom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11341CAA-B10A-145B-FC20-97E7928CF0F3}"/>
                </a:ext>
              </a:extLst>
            </p:cNvPr>
            <p:cNvSpPr/>
            <p:nvPr/>
          </p:nvSpPr>
          <p:spPr>
            <a:xfrm>
              <a:off x="9480376" y="3789040"/>
              <a:ext cx="2131746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cxnSp>
          <p:nvCxnSpPr>
            <p:cNvPr id="66" name="直線單箭頭接點 65">
              <a:extLst>
                <a:ext uri="{FF2B5EF4-FFF2-40B4-BE49-F238E27FC236}">
                  <a16:creationId xmlns:a16="http://schemas.microsoft.com/office/drawing/2014/main" id="{55CF73A1-08C6-C335-735D-E2EBB7386504}"/>
                </a:ext>
              </a:extLst>
            </p:cNvPr>
            <p:cNvCxnSpPr>
              <a:cxnSpLocks/>
            </p:cNvCxnSpPr>
            <p:nvPr/>
          </p:nvCxnSpPr>
          <p:spPr>
            <a:xfrm>
              <a:off x="7563841" y="3573016"/>
              <a:ext cx="39475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5187B703-B7E9-B367-0039-F23720179639}"/>
                </a:ext>
              </a:extLst>
            </p:cNvPr>
            <p:cNvSpPr txBox="1"/>
            <p:nvPr/>
          </p:nvSpPr>
          <p:spPr>
            <a:xfrm>
              <a:off x="6998073" y="3736598"/>
              <a:ext cx="1452345" cy="35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建立儲存庫</a:t>
              </a:r>
            </a:p>
          </p:txBody>
        </p:sp>
      </p:grpSp>
      <p:cxnSp>
        <p:nvCxnSpPr>
          <p:cNvPr id="68" name="直線單箭頭接點 67">
            <a:extLst>
              <a:ext uri="{FF2B5EF4-FFF2-40B4-BE49-F238E27FC236}">
                <a16:creationId xmlns:a16="http://schemas.microsoft.com/office/drawing/2014/main" id="{788EC049-617F-DEAF-D6AF-EDF0947D5E5E}"/>
              </a:ext>
            </a:extLst>
          </p:cNvPr>
          <p:cNvCxnSpPr>
            <a:cxnSpLocks/>
          </p:cNvCxnSpPr>
          <p:nvPr/>
        </p:nvCxnSpPr>
        <p:spPr>
          <a:xfrm flipH="1">
            <a:off x="6096000" y="3526214"/>
            <a:ext cx="4464496" cy="1075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29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ECF8-DA62-9DA6-B144-236FA1DF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633910D-5460-7F71-302B-F242E35DC140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ea typeface="+mj-ea"/>
                <a:cs typeface="Arial" panose="020B0604020202020204" pitchFamily="34" charset="0"/>
              </a:rPr>
              <a:t>推送儲存庫</a:t>
            </a:r>
            <a:endParaRPr lang="en-US" altLang="zh-TW" sz="2400" dirty="0"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4F8FB42-0200-8ACE-A3E1-D2DAEC53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latin typeface="+mn-lt"/>
                <a:ea typeface="+mj-ea"/>
              </a:rPr>
              <a:t>Pycharm</a:t>
            </a:r>
            <a:r>
              <a:rPr lang="zh-TW" altLang="en-US">
                <a:latin typeface="+mn-lt"/>
                <a:ea typeface="+mj-ea"/>
              </a:rPr>
              <a:t>推送儲存庫</a:t>
            </a:r>
            <a:r>
              <a:rPr lang="en-US" altLang="zh-TW">
                <a:latin typeface="+mn-lt"/>
                <a:ea typeface="+mj-ea"/>
              </a:rPr>
              <a:t>-1</a:t>
            </a:r>
            <a:endParaRPr lang="zh-TW" altLang="en-US">
              <a:latin typeface="+mn-lt"/>
              <a:ea typeface="+mj-ea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8FACA5F5-7731-16C4-F7DE-693AD07D814C}"/>
              </a:ext>
            </a:extLst>
          </p:cNvPr>
          <p:cNvGrpSpPr/>
          <p:nvPr/>
        </p:nvGrpSpPr>
        <p:grpSpPr>
          <a:xfrm>
            <a:off x="695400" y="1980738"/>
            <a:ext cx="8856984" cy="4760772"/>
            <a:chOff x="1904323" y="2173628"/>
            <a:chExt cx="8685534" cy="4668615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D13DBA92-7276-1D75-0849-A970EBC02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1544" y="2173628"/>
              <a:ext cx="8598313" cy="4668615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53B29B-6A22-FAA0-C066-9519C0D042A1}"/>
                </a:ext>
              </a:extLst>
            </p:cNvPr>
            <p:cNvSpPr/>
            <p:nvPr/>
          </p:nvSpPr>
          <p:spPr>
            <a:xfrm>
              <a:off x="2135560" y="2852936"/>
              <a:ext cx="864097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F5243A-1D1C-75B7-580F-60321E4D2869}"/>
                </a:ext>
              </a:extLst>
            </p:cNvPr>
            <p:cNvSpPr/>
            <p:nvPr/>
          </p:nvSpPr>
          <p:spPr>
            <a:xfrm>
              <a:off x="2063553" y="645333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F7E449-DF1F-9E53-E060-8F23487F6893}"/>
                </a:ext>
              </a:extLst>
            </p:cNvPr>
            <p:cNvSpPr/>
            <p:nvPr/>
          </p:nvSpPr>
          <p:spPr>
            <a:xfrm>
              <a:off x="2063553" y="5027609"/>
              <a:ext cx="21602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B97695C-67C9-21D6-34EC-7F8AB903D2BE}"/>
                </a:ext>
              </a:extLst>
            </p:cNvPr>
            <p:cNvSpPr/>
            <p:nvPr/>
          </p:nvSpPr>
          <p:spPr>
            <a:xfrm>
              <a:off x="2423593" y="6453336"/>
              <a:ext cx="64807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699CE9F-1510-7C2F-27BD-EB569C27FA75}"/>
                </a:ext>
              </a:extLst>
            </p:cNvPr>
            <p:cNvSpPr txBox="1"/>
            <p:nvPr/>
          </p:nvSpPr>
          <p:spPr>
            <a:xfrm>
              <a:off x="2360002" y="5027609"/>
              <a:ext cx="1380288" cy="271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留下的訊息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(</a:t>
              </a:r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必填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)</a:t>
              </a:r>
              <a:endParaRPr lang="zh-TW" altLang="en-US" sz="120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0F1C6FF2-D30B-77B7-754F-0EE958207D8B}"/>
                </a:ext>
              </a:extLst>
            </p:cNvPr>
            <p:cNvSpPr txBox="1"/>
            <p:nvPr/>
          </p:nvSpPr>
          <p:spPr>
            <a:xfrm>
              <a:off x="1904323" y="6142241"/>
              <a:ext cx="51927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CE4BBBC4-11A2-4B04-7454-C9A38626483A}"/>
                </a:ext>
              </a:extLst>
            </p:cNvPr>
            <p:cNvSpPr txBox="1"/>
            <p:nvPr/>
          </p:nvSpPr>
          <p:spPr>
            <a:xfrm>
              <a:off x="2510814" y="6130708"/>
              <a:ext cx="9928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提交並推送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FEBF977A-2F68-EAB1-04E1-5109A137201B}"/>
                </a:ext>
              </a:extLst>
            </p:cNvPr>
            <p:cNvSpPr txBox="1"/>
            <p:nvPr/>
          </p:nvSpPr>
          <p:spPr>
            <a:xfrm>
              <a:off x="3086878" y="2910858"/>
              <a:ext cx="164097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勾選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change</a:t>
              </a:r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過的檔案</a:t>
              </a:r>
              <a:endParaRPr lang="en-US" altLang="zh-TW" sz="120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808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525F-0E9C-CCCB-D1B0-A37C1D39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20ECCB6-7D2C-91A7-33FD-1B0AD76298DC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推送之後就會上傳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0D63DFD-48BF-05F5-D83D-6A89419B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推送儲存庫</a:t>
            </a:r>
            <a:r>
              <a:rPr lang="en-US" altLang="zh-TW" dirty="0">
                <a:ea typeface="+mj-ea"/>
              </a:rPr>
              <a:t>-2</a:t>
            </a:r>
            <a:endParaRPr lang="zh-TW" altLang="en-US" dirty="0">
              <a:ea typeface="+mj-ea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41ED72A-08BA-6615-8C19-8E9093EE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7" y="2624452"/>
            <a:ext cx="5487343" cy="36015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1BF82D-B08E-CB47-E351-21C93FCF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8" t="15109" r="19878" b="50000"/>
          <a:stretch/>
        </p:blipFill>
        <p:spPr>
          <a:xfrm>
            <a:off x="6600056" y="2132856"/>
            <a:ext cx="5040560" cy="15361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C5A297C-F465-CF0A-4461-977490C3716D}"/>
              </a:ext>
            </a:extLst>
          </p:cNvPr>
          <p:cNvSpPr/>
          <p:nvPr/>
        </p:nvSpPr>
        <p:spPr>
          <a:xfrm>
            <a:off x="4655839" y="5923337"/>
            <a:ext cx="761667" cy="258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12222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Git </a:t>
            </a:r>
            <a:r>
              <a:rPr lang="en-US" altLang="zh-TW" dirty="0" err="1">
                <a:latin typeface="+mn-lt"/>
              </a:rPr>
              <a:t>Gui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379518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0D23C5-A9C4-42CB-9CCA-348ADADE4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Git </a:t>
            </a:r>
            <a:r>
              <a:rPr lang="en-US" altLang="zh-TW" dirty="0" err="1">
                <a:latin typeface="+mn-lt"/>
              </a:rPr>
              <a:t>Gui</a:t>
            </a:r>
            <a:r>
              <a:rPr lang="zh-TW" altLang="en-US" dirty="0">
                <a:latin typeface="+mn-lt"/>
              </a:rPr>
              <a:t>使用流程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0FB79D1-1FA5-4EC2-A45F-EC67CB5E7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2708920"/>
            <a:ext cx="4324735" cy="401781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D42F123-F748-47EB-BD58-01FEA7285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334" y="2741920"/>
            <a:ext cx="4478847" cy="270892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969B2634-A1F0-4A1D-9E99-276DF6838AA1}"/>
              </a:ext>
            </a:extLst>
          </p:cNvPr>
          <p:cNvSpPr txBox="1"/>
          <p:nvPr/>
        </p:nvSpPr>
        <p:spPr>
          <a:xfrm>
            <a:off x="1693108" y="3955885"/>
            <a:ext cx="157289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對資料夾右鍵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F3B45673-0B20-4F32-B6DD-DE8FFF0981D4}"/>
              </a:ext>
            </a:extLst>
          </p:cNvPr>
          <p:cNvGrpSpPr/>
          <p:nvPr/>
        </p:nvGrpSpPr>
        <p:grpSpPr>
          <a:xfrm>
            <a:off x="1271464" y="3953446"/>
            <a:ext cx="373310" cy="360726"/>
            <a:chOff x="1420472" y="2096005"/>
            <a:chExt cx="373310" cy="360726"/>
          </a:xfrm>
        </p:grpSpPr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A25D9F57-2075-4EC1-A23F-5C37A2B8F0B5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2">
              <a:extLst>
                <a:ext uri="{FF2B5EF4-FFF2-40B4-BE49-F238E27FC236}">
                  <a16:creationId xmlns:a16="http://schemas.microsoft.com/office/drawing/2014/main" id="{82AE9773-411D-4548-A424-25391F8CA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3AEDD5FC-CB21-46B3-9204-EC6ED0FF56A7}"/>
              </a:ext>
            </a:extLst>
          </p:cNvPr>
          <p:cNvSpPr/>
          <p:nvPr/>
        </p:nvSpPr>
        <p:spPr>
          <a:xfrm>
            <a:off x="1847528" y="5661248"/>
            <a:ext cx="504056" cy="156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7C18A93-ECB9-4A98-96E8-A82E60E9F88D}"/>
              </a:ext>
            </a:extLst>
          </p:cNvPr>
          <p:cNvSpPr txBox="1"/>
          <p:nvPr/>
        </p:nvSpPr>
        <p:spPr>
          <a:xfrm>
            <a:off x="609600" y="1417638"/>
            <a:ext cx="1080708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若已經下載完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且建立完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儲存庫 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產生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.git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檔後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可以使用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 GUI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視窗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push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F78747-48B3-4BF4-B419-0EAF74B10927}"/>
              </a:ext>
            </a:extLst>
          </p:cNvPr>
          <p:cNvSpPr/>
          <p:nvPr/>
        </p:nvSpPr>
        <p:spPr>
          <a:xfrm>
            <a:off x="357572" y="2708920"/>
            <a:ext cx="337828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1CD6925-A3D6-4721-BD3F-84AB442C621D}"/>
              </a:ext>
            </a:extLst>
          </p:cNvPr>
          <p:cNvSpPr txBox="1"/>
          <p:nvPr/>
        </p:nvSpPr>
        <p:spPr>
          <a:xfrm>
            <a:off x="3303610" y="3414865"/>
            <a:ext cx="236034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會顯示有變更的檔案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40484D6-D1D2-4AF3-80D0-165A2873EB03}"/>
              </a:ext>
            </a:extLst>
          </p:cNvPr>
          <p:cNvSpPr/>
          <p:nvPr/>
        </p:nvSpPr>
        <p:spPr>
          <a:xfrm>
            <a:off x="3303610" y="3212905"/>
            <a:ext cx="1003857" cy="159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3707B58D-8841-4D59-BE2D-C180D3F25871}"/>
              </a:ext>
            </a:extLst>
          </p:cNvPr>
          <p:cNvGrpSpPr/>
          <p:nvPr/>
        </p:nvGrpSpPr>
        <p:grpSpPr>
          <a:xfrm>
            <a:off x="4523492" y="4108351"/>
            <a:ext cx="373310" cy="360726"/>
            <a:chOff x="1420472" y="2096005"/>
            <a:chExt cx="373310" cy="360726"/>
          </a:xfrm>
        </p:grpSpPr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75114F1E-1E26-4DCE-8560-64ED0FA3DC9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B00DCB20-9F0B-4FFC-A0E2-0FDB299F7F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4B4FBDEC-4132-40E8-9032-78C2501CE1B2}"/>
              </a:ext>
            </a:extLst>
          </p:cNvPr>
          <p:cNvSpPr txBox="1"/>
          <p:nvPr/>
        </p:nvSpPr>
        <p:spPr>
          <a:xfrm>
            <a:off x="4955540" y="4401679"/>
            <a:ext cx="208823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Stage Changed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8F2CDF9-4808-4E14-96B3-0A2BACC95C55}"/>
              </a:ext>
            </a:extLst>
          </p:cNvPr>
          <p:cNvSpPr/>
          <p:nvPr/>
        </p:nvSpPr>
        <p:spPr>
          <a:xfrm>
            <a:off x="4326239" y="4634184"/>
            <a:ext cx="570564" cy="1368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B461B600-A753-480B-ABB5-70213B752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540" y="2743358"/>
            <a:ext cx="4499969" cy="2707482"/>
          </a:xfrm>
          <a:prstGeom prst="rect">
            <a:avLst/>
          </a:prstGeom>
        </p:spPr>
      </p:pic>
      <p:grpSp>
        <p:nvGrpSpPr>
          <p:cNvPr id="26" name="群組 25">
            <a:extLst>
              <a:ext uri="{FF2B5EF4-FFF2-40B4-BE49-F238E27FC236}">
                <a16:creationId xmlns:a16="http://schemas.microsoft.com/office/drawing/2014/main" id="{6DD91A14-4109-4C1D-8E5E-1F53AA128A68}"/>
              </a:ext>
            </a:extLst>
          </p:cNvPr>
          <p:cNvGrpSpPr/>
          <p:nvPr/>
        </p:nvGrpSpPr>
        <p:grpSpPr>
          <a:xfrm>
            <a:off x="7738913" y="4782493"/>
            <a:ext cx="373310" cy="360726"/>
            <a:chOff x="1420472" y="2096005"/>
            <a:chExt cx="373310" cy="360726"/>
          </a:xfrm>
        </p:grpSpPr>
        <p:sp>
          <p:nvSpPr>
            <p:cNvPr id="27" name="橢圓 26">
              <a:extLst>
                <a:ext uri="{FF2B5EF4-FFF2-40B4-BE49-F238E27FC236}">
                  <a16:creationId xmlns:a16="http://schemas.microsoft.com/office/drawing/2014/main" id="{B6BEEC3F-CD70-40FD-B88F-82F71A2018C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F0A1FA22-FE4C-4CDC-8711-F526AE62B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3864DB8-8116-4AC7-B4CA-0ABB7863CE8A}"/>
              </a:ext>
            </a:extLst>
          </p:cNvPr>
          <p:cNvSpPr txBox="1"/>
          <p:nvPr/>
        </p:nvSpPr>
        <p:spPr>
          <a:xfrm>
            <a:off x="7775390" y="5228005"/>
            <a:ext cx="208823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輸入完訊息後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Commit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38D421D-49C7-47C0-B08F-249D33E1A42A}"/>
              </a:ext>
            </a:extLst>
          </p:cNvPr>
          <p:cNvSpPr/>
          <p:nvPr/>
        </p:nvSpPr>
        <p:spPr>
          <a:xfrm>
            <a:off x="7137446" y="4333265"/>
            <a:ext cx="974777" cy="1390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69ECE78-8EBE-41F4-96BF-C49C7D3AA781}"/>
              </a:ext>
            </a:extLst>
          </p:cNvPr>
          <p:cNvSpPr/>
          <p:nvPr/>
        </p:nvSpPr>
        <p:spPr>
          <a:xfrm>
            <a:off x="8702319" y="4439674"/>
            <a:ext cx="706050" cy="285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57F71F5-8E35-4E76-80A3-2FBB640748A7}"/>
              </a:ext>
            </a:extLst>
          </p:cNvPr>
          <p:cNvSpPr/>
          <p:nvPr/>
        </p:nvSpPr>
        <p:spPr>
          <a:xfrm>
            <a:off x="8184232" y="4905661"/>
            <a:ext cx="538993" cy="1795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6B8D5DC4-C8E7-4CC3-8F01-7F1EA2B99300}"/>
              </a:ext>
            </a:extLst>
          </p:cNvPr>
          <p:cNvSpPr txBox="1"/>
          <p:nvPr/>
        </p:nvSpPr>
        <p:spPr>
          <a:xfrm>
            <a:off x="7137446" y="3909769"/>
            <a:ext cx="208823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檔案會跳下來</a:t>
            </a:r>
          </a:p>
        </p:txBody>
      </p:sp>
    </p:spTree>
    <p:extLst>
      <p:ext uri="{BB962C8B-B14F-4D97-AF65-F5344CB8AC3E}">
        <p14:creationId xmlns:p14="http://schemas.microsoft.com/office/powerpoint/2010/main" val="1913896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C9817F0-0FAC-4470-91A6-5C6336C11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Git </a:t>
            </a:r>
            <a:r>
              <a:rPr lang="en-US" altLang="zh-TW" dirty="0" err="1">
                <a:latin typeface="+mn-lt"/>
              </a:rPr>
              <a:t>Gui</a:t>
            </a:r>
            <a:r>
              <a:rPr lang="zh-TW" altLang="en-US" dirty="0">
                <a:latin typeface="+mn-lt"/>
              </a:rPr>
              <a:t>使用流程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C40ECCE-E77D-4807-BE95-9AC23AE3F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2748317"/>
            <a:ext cx="4711612" cy="214777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6A1FF96-FBDE-483D-A203-DDFC6DBE2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32" y="2060848"/>
            <a:ext cx="4933065" cy="296973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3BE3E57-119D-4FC7-AC27-14ED5DBBF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345" y="3429000"/>
            <a:ext cx="3030212" cy="255240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B43A4042-061A-456E-BD97-5332779CA568}"/>
              </a:ext>
            </a:extLst>
          </p:cNvPr>
          <p:cNvSpPr txBox="1"/>
          <p:nvPr/>
        </p:nvSpPr>
        <p:spPr>
          <a:xfrm>
            <a:off x="1367145" y="4786238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2E6CF52-F145-4AAF-A8DE-8C96B77FF066}"/>
              </a:ext>
            </a:extLst>
          </p:cNvPr>
          <p:cNvGrpSpPr/>
          <p:nvPr/>
        </p:nvGrpSpPr>
        <p:grpSpPr>
          <a:xfrm>
            <a:off x="921828" y="4628922"/>
            <a:ext cx="373310" cy="360726"/>
            <a:chOff x="1420472" y="2096005"/>
            <a:chExt cx="373310" cy="360726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45BE9A0C-1E7D-4511-8066-883FB03EA510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C75534DC-94CA-4420-8E5A-6FEF200FF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ECC530ED-F2B5-4393-B647-62AA8FBBB42E}"/>
              </a:ext>
            </a:extLst>
          </p:cNvPr>
          <p:cNvGrpSpPr/>
          <p:nvPr/>
        </p:nvGrpSpPr>
        <p:grpSpPr>
          <a:xfrm>
            <a:off x="5303912" y="6021288"/>
            <a:ext cx="373310" cy="360726"/>
            <a:chOff x="1420472" y="2096005"/>
            <a:chExt cx="373310" cy="360726"/>
          </a:xfrm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188E555-0A23-43DF-B9A4-53C2896A1AF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2">
              <a:extLst>
                <a:ext uri="{FF2B5EF4-FFF2-40B4-BE49-F238E27FC236}">
                  <a16:creationId xmlns:a16="http://schemas.microsoft.com/office/drawing/2014/main" id="{07928997-4484-46C7-ABB5-FCA4401DE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C9351B3-57A4-4D62-B46A-D324C07A424C}"/>
              </a:ext>
            </a:extLst>
          </p:cNvPr>
          <p:cNvSpPr txBox="1"/>
          <p:nvPr/>
        </p:nvSpPr>
        <p:spPr>
          <a:xfrm>
            <a:off x="5735960" y="6021288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17017DC-2C30-4219-AB1F-B0F6DA56729D}"/>
              </a:ext>
            </a:extLst>
          </p:cNvPr>
          <p:cNvGrpSpPr/>
          <p:nvPr/>
        </p:nvGrpSpPr>
        <p:grpSpPr>
          <a:xfrm>
            <a:off x="8069300" y="4983539"/>
            <a:ext cx="373310" cy="360726"/>
            <a:chOff x="1420472" y="2096005"/>
            <a:chExt cx="373310" cy="360726"/>
          </a:xfrm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80FFD316-E180-4CA1-8B6E-3F80981E3EF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2">
              <a:extLst>
                <a:ext uri="{FF2B5EF4-FFF2-40B4-BE49-F238E27FC236}">
                  <a16:creationId xmlns:a16="http://schemas.microsoft.com/office/drawing/2014/main" id="{A176673C-49C1-4CBB-8002-8DB3AF294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CFBFEEFD-922E-4460-A3BE-3EADA493853A}"/>
              </a:ext>
            </a:extLst>
          </p:cNvPr>
          <p:cNvSpPr txBox="1"/>
          <p:nvPr/>
        </p:nvSpPr>
        <p:spPr>
          <a:xfrm>
            <a:off x="8479087" y="4983539"/>
            <a:ext cx="155810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顯示成功視窗</a:t>
            </a:r>
          </a:p>
        </p:txBody>
      </p:sp>
    </p:spTree>
    <p:extLst>
      <p:ext uri="{BB962C8B-B14F-4D97-AF65-F5344CB8AC3E}">
        <p14:creationId xmlns:p14="http://schemas.microsoft.com/office/powerpoint/2010/main" val="1972284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16554</TotalTime>
  <Words>878</Words>
  <Application>Microsoft Office PowerPoint</Application>
  <PresentationFormat>寬螢幕</PresentationFormat>
  <Paragraphs>131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5" baseType="lpstr"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註冊gitea帳號</vt:lpstr>
      <vt:lpstr>Gitea創建儲存庫</vt:lpstr>
      <vt:lpstr>儲存庫創建完成</vt:lpstr>
      <vt:lpstr>Gitea-VS教學</vt:lpstr>
      <vt:lpstr>建立git存放庫</vt:lpstr>
      <vt:lpstr>建立git存放庫</vt:lpstr>
      <vt:lpstr>Git建立成功</vt:lpstr>
      <vt:lpstr>Gitea更新儲存庫(更新專案)</vt:lpstr>
      <vt:lpstr>Gitea推送儲存庫2-1(提交)</vt:lpstr>
      <vt:lpstr>Gitea推送儲存庫2-1(提交)</vt:lpstr>
      <vt:lpstr>Gitea推送儲存庫2-2(分支)</vt:lpstr>
      <vt:lpstr>Gitea設定帳戶公開</vt:lpstr>
      <vt:lpstr>Gitea儲存庫設定用戶權限</vt:lpstr>
      <vt:lpstr>Gitea-Pycharm教學</vt:lpstr>
      <vt:lpstr>Pycharm與Gitea帳戶連接-1</vt:lpstr>
      <vt:lpstr>Pycharm與Gitea帳戶連接-2</vt:lpstr>
      <vt:lpstr>Pycharm與Gitea帳戶連接-3</vt:lpstr>
      <vt:lpstr>Pycharm與Gitea帳戶連接-4</vt:lpstr>
      <vt:lpstr>Pycharm與Gitea儲存庫連接</vt:lpstr>
      <vt:lpstr>Pycharm推送儲存庫-1</vt:lpstr>
      <vt:lpstr>Pycharm推送儲存庫-2</vt:lpstr>
      <vt:lpstr>Git Gui教學</vt:lpstr>
      <vt:lpstr>Git Gui使用流程</vt:lpstr>
      <vt:lpstr>Git Gui使用流程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603</cp:revision>
  <dcterms:created xsi:type="dcterms:W3CDTF">2019-06-26T06:06:21Z</dcterms:created>
  <dcterms:modified xsi:type="dcterms:W3CDTF">2025-01-20T06:44:15Z</dcterms:modified>
</cp:coreProperties>
</file>