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4.xml" ContentType="application/vnd.openxmlformats-officedocument.presentationml.slide+xml"/>
  <Override PartName="/ppt/slides/slide15.xml" ContentType="application/vnd.openxmlformats-officedocument.presentationml.slide+xml"/>
  <Override PartName="/ppt/slides/slide17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31.xml" ContentType="application/vnd.openxmlformats-officedocument.presentationml.slide+xml"/>
  <Override PartName="/ppt/slides/slide16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sldIdLst>
    <p:sldId id="256" r:id="rId2"/>
    <p:sldId id="261" r:id="rId3"/>
    <p:sldId id="292" r:id="rId4"/>
    <p:sldId id="263" r:id="rId5"/>
    <p:sldId id="264" r:id="rId6"/>
    <p:sldId id="265" r:id="rId7"/>
    <p:sldId id="266" r:id="rId8"/>
    <p:sldId id="289" r:id="rId9"/>
    <p:sldId id="268" r:id="rId10"/>
    <p:sldId id="267" r:id="rId11"/>
    <p:sldId id="269" r:id="rId12"/>
    <p:sldId id="270" r:id="rId13"/>
    <p:sldId id="271" r:id="rId14"/>
    <p:sldId id="262" r:id="rId15"/>
    <p:sldId id="286" r:id="rId16"/>
    <p:sldId id="287" r:id="rId17"/>
    <p:sldId id="288" r:id="rId18"/>
    <p:sldId id="290" r:id="rId19"/>
    <p:sldId id="291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5" r:id="rId31"/>
    <p:sldId id="258" r:id="rId3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03" autoAdjust="0"/>
    <p:restoredTop sz="94660"/>
  </p:normalViewPr>
  <p:slideViewPr>
    <p:cSldViewPr snapToGrid="0">
      <p:cViewPr varScale="1">
        <p:scale>
          <a:sx n="93" d="100"/>
          <a:sy n="93" d="100"/>
        </p:scale>
        <p:origin x="72" y="4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3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772267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4D5B7-9C8A-46E1-BF16-E73165D31EB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2021/7/4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6009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4D5B7-9C8A-46E1-BF16-E73165D31EB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2021/7/4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3169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9EA239-FE01-4B09-950E-897D2A7DE7D0}" type="slidenum"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2B475-8039-4314-9554-4D23FF885049}" type="datetime1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微軟正黑體" pitchFamily="34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2021/7/4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133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9EA239-FE01-4B09-950E-897D2A7DE7D0}" type="slidenum"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4D5B7-9C8A-46E1-BF16-E73165D31EB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2021/7/4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24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9EA239-FE01-4B09-950E-897D2A7DE7D0}" type="slidenum"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4D5B7-9C8A-46E1-BF16-E73165D31EB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2021/7/4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7981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9EA239-FE01-4B09-950E-897D2A7DE7D0}" type="slidenum"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4D5B7-9C8A-46E1-BF16-E73165D31EB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2021/7/4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472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9EA239-FE01-4B09-950E-897D2A7DE7D0}" type="slidenum"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4D5B7-9C8A-46E1-BF16-E73165D31EB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2021/7/4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275369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9EA239-FE01-4B09-950E-897D2A7DE7D0}" type="slidenum"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4D5B7-9C8A-46E1-BF16-E73165D31EB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2021/7/4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7710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9EA239-FE01-4B09-950E-897D2A7DE7D0}" type="slidenum"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4D5B7-9C8A-46E1-BF16-E73165D31EB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2021/7/4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78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9EA239-FE01-4B09-950E-897D2A7DE7D0}" type="slidenum"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4D5B7-9C8A-46E1-BF16-E73165D31EB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2021/7/4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3576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9EA239-FE01-4B09-950E-897D2A7DE7D0}" type="slidenum"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2B475-8039-4314-9554-4D23FF885049}" type="datetime1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微軟正黑體" pitchFamily="34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2021/7/4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微軟正黑體" pitchFamily="34" charset="-120"/>
              <a:cs typeface="+mn-cs"/>
            </a:endParaRPr>
          </a:p>
        </p:txBody>
      </p:sp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3658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9EA239-FE01-4B09-950E-897D2A7DE7D0}" type="slidenum"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2B475-8039-4314-9554-4D23FF885049}" type="datetime1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微軟正黑體" pitchFamily="34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2021/7/4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微軟正黑體" pitchFamily="34" charset="-120"/>
              <a:cs typeface="+mn-cs"/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微軟正黑體" pitchFamily="34" charset="-120"/>
              <a:cs typeface="+mn-cs"/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749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4D5B7-9C8A-46E1-BF16-E73165D31EB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2021/7/4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37DA1E-BFB7-4C32-8EF6-4305666AFE82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新細明體" panose="02020500000000000000" pitchFamily="18" charset="-120"/>
                  <a:cs typeface="+mn-cs"/>
                </a:endParaRPr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6000" b="1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/>
                    <a:uLnTx/>
                    <a:uFillTx/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kumimoji="0" lang="zh-TW" altLang="en-US" sz="6000" b="1" i="1" u="none" strike="noStrike" kern="1200" cap="none" spc="0" normalizeH="0" baseline="0" noProof="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/>
                  <a:uLnTx/>
                  <a:uFillTx/>
                  <a:latin typeface="Times New Roman" panose="02020603050405020304" pitchFamily="18" charset="0"/>
                  <a:ea typeface="新細明體" panose="02020500000000000000" pitchFamily="18" charset="-12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989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52" y="1419996"/>
            <a:ext cx="12202952" cy="3017388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285708" y="2204142"/>
            <a:ext cx="8993519" cy="824137"/>
          </a:xfrm>
        </p:spPr>
        <p:txBody>
          <a:bodyPr/>
          <a:lstStyle>
            <a:lvl1pPr algn="l">
              <a:defRPr sz="48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2021/7/4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2021/7/4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2021/7/4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jpe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20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21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22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23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4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4D5B7-9C8A-46E1-BF16-E73165D31EB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2021/7/4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846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64" r:id="rId15"/>
    <p:sldLayoutId id="2147483765" r:id="rId16"/>
    <p:sldLayoutId id="2147483769" r:id="rId17"/>
    <p:sldLayoutId id="214748376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student/" TargetMode="External"/><Relationship Id="rId2" Type="http://schemas.openxmlformats.org/officeDocument/2006/relationships/hyperlink" Target="https://www.anaconda.com/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qt.io/download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conda.com/distribution/#download-section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anaconda.org/" TargetMode="Externa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tiida54.github.io/2018/01/03/3&#20998;&#37912;&#23416;&#26371;Markdown&#24120;&#29992;&#35486;&#27861;/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noob.com/python3/python3-tutorial.html" TargetMode="External"/><Relationship Id="rId2" Type="http://schemas.openxmlformats.org/officeDocument/2006/relationships/hyperlink" Target="https://www.taiwancodeschool.com/single-post/2018/08/31/Jupyter-Notebook-%E4%BB%8B%E7%B4%B9-%EF%BC%86%E5%AE%89%E8%A3%9D%E6%96%B9%E5%BC%8F" TargetMode="Externa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08" y="2204142"/>
            <a:ext cx="8993519" cy="1090851"/>
          </a:xfrm>
        </p:spPr>
        <p:txBody>
          <a:bodyPr/>
          <a:lstStyle/>
          <a:p>
            <a:r>
              <a:rPr lang="en-US" altLang="zh-TW" dirty="0"/>
              <a:t>Python </a:t>
            </a:r>
            <a:r>
              <a:rPr lang="zh-TW" altLang="en-US" dirty="0"/>
              <a:t>使用與安裝介紹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zh-TW" altLang="en-US" sz="2000" dirty="0"/>
              <a:t>指導教授：吳先晃 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>
            <a:noAutofit/>
          </a:bodyPr>
          <a:lstStyle/>
          <a:p>
            <a:r>
              <a:rPr lang="zh-TW" altLang="en-US" sz="2000" dirty="0"/>
              <a:t>學生：</a:t>
            </a:r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建議使用</a:t>
            </a:r>
            <a:r>
              <a:rPr lang="en-US" altLang="zh-TW" dirty="0"/>
              <a:t>anaconda</a:t>
            </a:r>
            <a:r>
              <a:rPr lang="zh-TW" altLang="en-US" dirty="0"/>
              <a:t>管理</a:t>
            </a:r>
            <a:r>
              <a:rPr lang="en-US" altLang="zh-TW" dirty="0"/>
              <a:t>python</a:t>
            </a:r>
            <a:r>
              <a:rPr lang="zh-TW" altLang="en-US" dirty="0"/>
              <a:t>環境</a:t>
            </a:r>
            <a:r>
              <a:rPr lang="en-US" altLang="zh-TW" dirty="0"/>
              <a:t>(</a:t>
            </a:r>
            <a:r>
              <a:rPr lang="en-US" altLang="zh-TW" dirty="0">
                <a:hlinkClick r:id="rId2"/>
              </a:rPr>
              <a:t>https://www.anaconda.com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Anaconda</a:t>
            </a:r>
            <a:r>
              <a:rPr lang="zh-TW" altLang="en-US" dirty="0"/>
              <a:t>內建</a:t>
            </a:r>
            <a:r>
              <a:rPr lang="en-US" altLang="zh-TW" dirty="0"/>
              <a:t>python</a:t>
            </a:r>
            <a:r>
              <a:rPr lang="zh-TW" altLang="en-US" dirty="0"/>
              <a:t> 之</a:t>
            </a:r>
            <a:r>
              <a:rPr lang="en-US" altLang="zh-TW" dirty="0"/>
              <a:t>IDE</a:t>
            </a:r>
            <a:r>
              <a:rPr lang="zh-TW" altLang="en-US" dirty="0"/>
              <a:t> 為 </a:t>
            </a:r>
            <a:r>
              <a:rPr lang="en-US" altLang="zh-TW" dirty="0" err="1"/>
              <a:t>spyder</a:t>
            </a:r>
            <a:endParaRPr lang="en-US" altLang="zh-TW" dirty="0"/>
          </a:p>
          <a:p>
            <a:r>
              <a:rPr lang="zh-TW" altLang="en-US" dirty="0"/>
              <a:t>建議使用</a:t>
            </a:r>
            <a:r>
              <a:rPr lang="en-US" altLang="zh-TW" dirty="0"/>
              <a:t>pycharm</a:t>
            </a:r>
            <a:r>
              <a:rPr lang="zh-TW" altLang="en-US" dirty="0"/>
              <a:t>，並用學校信箱註冊帳號，即可使用</a:t>
            </a:r>
            <a:r>
              <a:rPr lang="en-US" altLang="zh-TW" dirty="0"/>
              <a:t>Professional</a:t>
            </a:r>
            <a:r>
              <a:rPr lang="zh-TW" altLang="en-US" dirty="0"/>
              <a:t>版本 </a:t>
            </a:r>
            <a:r>
              <a:rPr lang="en-US" altLang="zh-TW" dirty="0"/>
              <a:t>(</a:t>
            </a:r>
            <a:r>
              <a:rPr lang="en-US" altLang="zh-TW" dirty="0">
                <a:hlinkClick r:id="rId3"/>
              </a:rPr>
              <a:t>https://www.jetbrains.com/student/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QT5 (</a:t>
            </a:r>
            <a:r>
              <a:rPr lang="en-US" altLang="zh-TW" dirty="0">
                <a:hlinkClick r:id="rId4"/>
              </a:rPr>
              <a:t>https://www.qt.io/download</a:t>
            </a:r>
            <a:r>
              <a:rPr lang="en-US" altLang="zh-TW" dirty="0"/>
              <a:t>)</a:t>
            </a:r>
            <a:r>
              <a:rPr lang="zh-TW" altLang="en-US" dirty="0"/>
              <a:t>與</a:t>
            </a:r>
            <a:r>
              <a:rPr lang="en-US" altLang="zh-TW" dirty="0"/>
              <a:t>python</a:t>
            </a:r>
            <a:r>
              <a:rPr lang="zh-TW" altLang="en-US" dirty="0"/>
              <a:t>結合製作</a:t>
            </a:r>
            <a:r>
              <a:rPr lang="en-US" altLang="zh-TW" dirty="0"/>
              <a:t>GUI</a:t>
            </a:r>
            <a:r>
              <a:rPr lang="zh-TW" altLang="en-US" dirty="0"/>
              <a:t>介面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</a:t>
            </a:r>
            <a:r>
              <a:rPr lang="zh-TW" altLang="en-US" dirty="0"/>
              <a:t>環境建置</a:t>
            </a:r>
          </a:p>
        </p:txBody>
      </p:sp>
    </p:spTree>
    <p:extLst>
      <p:ext uri="{BB962C8B-B14F-4D97-AF65-F5344CB8AC3E}">
        <p14:creationId xmlns:p14="http://schemas.microsoft.com/office/powerpoint/2010/main" val="1051957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err="1"/>
              <a:t>NumPy</a:t>
            </a:r>
            <a:r>
              <a:rPr lang="zh-TW" altLang="en-US" dirty="0"/>
              <a:t>，數組類型的數學運算向量化，可以改善性能，從而加快執行速度。</a:t>
            </a:r>
            <a:endParaRPr lang="en-US" altLang="zh-TW" dirty="0"/>
          </a:p>
          <a:p>
            <a:r>
              <a:rPr lang="en-US" altLang="zh-TW" dirty="0" err="1"/>
              <a:t>Opencv</a:t>
            </a:r>
            <a:r>
              <a:rPr lang="zh-TW" altLang="en-US" dirty="0"/>
              <a:t>，影像處理</a:t>
            </a:r>
            <a:endParaRPr lang="en-US" altLang="zh-TW" dirty="0"/>
          </a:p>
          <a:p>
            <a:r>
              <a:rPr lang="en-US" altLang="zh-TW" dirty="0" err="1"/>
              <a:t>SciPyStack</a:t>
            </a:r>
            <a:r>
              <a:rPr lang="en-US" altLang="zh-TW" dirty="0"/>
              <a:t> </a:t>
            </a:r>
            <a:r>
              <a:rPr lang="zh-TW" altLang="en-US" dirty="0"/>
              <a:t>，是一個專門為用 </a:t>
            </a:r>
            <a:r>
              <a:rPr lang="en-US" altLang="zh-TW" dirty="0"/>
              <a:t>Python </a:t>
            </a:r>
            <a:r>
              <a:rPr lang="zh-TW" altLang="en-US" dirty="0"/>
              <a:t>處理科學計算而設計的軟件集</a:t>
            </a:r>
            <a:endParaRPr lang="en-US" altLang="zh-TW" dirty="0"/>
          </a:p>
          <a:p>
            <a:r>
              <a:rPr lang="en-US" altLang="zh-TW" dirty="0"/>
              <a:t>PIL</a:t>
            </a:r>
            <a:r>
              <a:rPr lang="zh-TW" altLang="en-US" dirty="0"/>
              <a:t>，</a:t>
            </a:r>
            <a:r>
              <a:rPr lang="en-US" altLang="zh-TW" dirty="0"/>
              <a:t>Python Imaging Library</a:t>
            </a:r>
            <a:r>
              <a:rPr lang="zh-TW" altLang="en-US" dirty="0"/>
              <a:t>，處理影像。</a:t>
            </a:r>
            <a:endParaRPr lang="en-US" altLang="zh-TW" dirty="0"/>
          </a:p>
          <a:p>
            <a:r>
              <a:rPr lang="en-US" altLang="zh-TW" dirty="0" err="1"/>
              <a:t>Matplotlib</a:t>
            </a:r>
            <a:r>
              <a:rPr lang="zh-TW" altLang="en-US" dirty="0"/>
              <a:t>，可視化圖表</a:t>
            </a:r>
            <a:endParaRPr lang="en-US" altLang="zh-TW" dirty="0"/>
          </a:p>
          <a:p>
            <a:r>
              <a:rPr lang="en-US" altLang="zh-TW" dirty="0" err="1"/>
              <a:t>scikit</a:t>
            </a:r>
            <a:r>
              <a:rPr lang="en-US" altLang="zh-TW" dirty="0"/>
              <a:t>-learn </a:t>
            </a:r>
            <a:r>
              <a:rPr lang="zh-TW" altLang="en-US" dirty="0"/>
              <a:t>，為常見的機器學習算法設計了一個簡潔通用的界面</a:t>
            </a:r>
            <a:endParaRPr lang="en-US" altLang="zh-TW" dirty="0"/>
          </a:p>
          <a:p>
            <a:r>
              <a:rPr lang="en-US" altLang="zh-TW" dirty="0" err="1"/>
              <a:t>TensorFlow</a:t>
            </a:r>
            <a:endParaRPr lang="en-US" altLang="zh-TW" dirty="0"/>
          </a:p>
          <a:p>
            <a:r>
              <a:rPr lang="en-US" altLang="zh-TW" dirty="0"/>
              <a:t> </a:t>
            </a:r>
            <a:r>
              <a:rPr lang="en-US" altLang="zh-TW" dirty="0" err="1"/>
              <a:t>Keras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</a:t>
            </a:r>
            <a:r>
              <a:rPr lang="zh-TW" altLang="en-US" dirty="0"/>
              <a:t> 庫</a:t>
            </a:r>
            <a:r>
              <a:rPr lang="en-US" altLang="zh-TW" dirty="0"/>
              <a:t>(Package)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34789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Anaconda</a:t>
            </a:r>
            <a:r>
              <a:rPr lang="zh-TW" altLang="en-US" dirty="0"/>
              <a:t> 安裝與使用方式</a:t>
            </a:r>
          </a:p>
        </p:txBody>
      </p:sp>
    </p:spTree>
    <p:extLst>
      <p:ext uri="{BB962C8B-B14F-4D97-AF65-F5344CB8AC3E}">
        <p14:creationId xmlns:p14="http://schemas.microsoft.com/office/powerpoint/2010/main" val="614231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F1589643-BAF7-4DF3-BDA8-38194E110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79" y="2978267"/>
            <a:ext cx="10195036" cy="3529052"/>
          </a:xfrm>
          <a:prstGeom prst="rect">
            <a:avLst/>
          </a:prstGeom>
        </p:spPr>
      </p:pic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下載網址：</a:t>
            </a:r>
            <a:r>
              <a:rPr lang="en-US" altLang="zh-TW" dirty="0">
                <a:hlinkClick r:id="rId3"/>
              </a:rPr>
              <a:t>https://www.anaconda.com/distribution/#download-section</a:t>
            </a:r>
            <a:endParaRPr lang="en-US" altLang="zh-TW" dirty="0"/>
          </a:p>
          <a:p>
            <a:r>
              <a:rPr lang="zh-TW" altLang="en-US" dirty="0"/>
              <a:t>請選擇</a:t>
            </a:r>
            <a:r>
              <a:rPr lang="en-US" altLang="zh-TW" dirty="0"/>
              <a:t>Python3.8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Anaconda</a:t>
            </a:r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940676" y="4367048"/>
            <a:ext cx="2596055" cy="194167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3593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使用 </a:t>
            </a:r>
            <a:r>
              <a:rPr lang="en-US" altLang="zh-TW" dirty="0"/>
              <a:t>Anaconda Navigator (Anaconda3)</a:t>
            </a:r>
          </a:p>
          <a:p>
            <a:r>
              <a:rPr lang="zh-TW" altLang="en-US" dirty="0"/>
              <a:t>預設環境為</a:t>
            </a:r>
            <a:r>
              <a:rPr lang="en-US" altLang="zh-TW" dirty="0"/>
              <a:t>base</a:t>
            </a:r>
          </a:p>
          <a:p>
            <a:r>
              <a:rPr lang="zh-TW" altLang="en-US" dirty="0"/>
              <a:t>選擇</a:t>
            </a:r>
            <a:r>
              <a:rPr lang="en-US" altLang="zh-TW" dirty="0"/>
              <a:t>Environments</a:t>
            </a:r>
            <a:r>
              <a:rPr lang="zh-TW" altLang="en-US" dirty="0"/>
              <a:t>，可新增</a:t>
            </a:r>
            <a:r>
              <a:rPr lang="en-US" altLang="zh-TW" dirty="0"/>
              <a:t>python</a:t>
            </a:r>
            <a:r>
              <a:rPr lang="zh-TW" altLang="en-US" dirty="0"/>
              <a:t>環境</a:t>
            </a:r>
            <a:r>
              <a:rPr lang="en-US" altLang="zh-TW" dirty="0"/>
              <a:t>(</a:t>
            </a:r>
            <a:r>
              <a:rPr lang="zh-TW" altLang="en-US" dirty="0"/>
              <a:t>建議</a:t>
            </a:r>
            <a:r>
              <a:rPr lang="en-US" altLang="zh-TW" dirty="0"/>
              <a:t>)</a:t>
            </a:r>
          </a:p>
          <a:p>
            <a:r>
              <a:rPr lang="zh-TW" altLang="en-US" dirty="0"/>
              <a:t>新增後之</a:t>
            </a:r>
            <a:r>
              <a:rPr lang="en-US" altLang="zh-TW" dirty="0"/>
              <a:t>python</a:t>
            </a:r>
            <a:r>
              <a:rPr lang="zh-TW" altLang="en-US" dirty="0"/>
              <a:t>環境亦可於此安裝所需的軟體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Anaconda </a:t>
            </a:r>
            <a:r>
              <a:rPr lang="zh-TW" altLang="en-US" dirty="0"/>
              <a:t>環境設定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06" y="3620814"/>
            <a:ext cx="10914993" cy="323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045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輸入虛擬環境名稱並選擇</a:t>
            </a:r>
            <a:r>
              <a:rPr lang="en-US" altLang="zh-TW" dirty="0"/>
              <a:t>python</a:t>
            </a:r>
            <a:r>
              <a:rPr lang="zh-TW" altLang="en-US" dirty="0"/>
              <a:t>版本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建立</a:t>
            </a:r>
            <a:r>
              <a:rPr lang="en-US" altLang="zh-TW" dirty="0"/>
              <a:t>python</a:t>
            </a:r>
            <a:r>
              <a:rPr lang="zh-TW" altLang="en-US" dirty="0"/>
              <a:t>虛擬環境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788" y="2147635"/>
            <a:ext cx="10540812" cy="458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543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973B88E2-8A31-4C66-84B6-32D4C6414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22FE51E7-50B1-4874-B302-307E87299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可於相對應環境安裝所需之軟體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65A07B7-B215-48B7-9A49-36C0BE70F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25778"/>
            <a:ext cx="9084286" cy="533222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81A5374-0CAD-4757-B863-48C1B00DD902}"/>
              </a:ext>
            </a:extLst>
          </p:cNvPr>
          <p:cNvSpPr/>
          <p:nvPr/>
        </p:nvSpPr>
        <p:spPr>
          <a:xfrm>
            <a:off x="609600" y="2228193"/>
            <a:ext cx="1303283" cy="3941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9880CD2-2041-4F5B-8EE1-63502F096B34}"/>
              </a:ext>
            </a:extLst>
          </p:cNvPr>
          <p:cNvSpPr/>
          <p:nvPr/>
        </p:nvSpPr>
        <p:spPr>
          <a:xfrm>
            <a:off x="2028496" y="2291255"/>
            <a:ext cx="2128345" cy="3941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D990E25-6F06-495D-A9C0-339B1785D8DD}"/>
              </a:ext>
            </a:extLst>
          </p:cNvPr>
          <p:cNvSpPr/>
          <p:nvPr/>
        </p:nvSpPr>
        <p:spPr>
          <a:xfrm>
            <a:off x="5486400" y="2916620"/>
            <a:ext cx="1644869" cy="181828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C2E631C-5F7C-4119-9C13-EC84192B4DA5}"/>
              </a:ext>
            </a:extLst>
          </p:cNvPr>
          <p:cNvSpPr/>
          <p:nvPr/>
        </p:nvSpPr>
        <p:spPr>
          <a:xfrm>
            <a:off x="7173310" y="4826194"/>
            <a:ext cx="1644869" cy="181828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3148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400" dirty="0"/>
              <a:t>使用</a:t>
            </a:r>
            <a:r>
              <a:rPr lang="en-US" altLang="zh-TW" sz="4400" dirty="0"/>
              <a:t>Anaconda Navigator </a:t>
            </a:r>
            <a:r>
              <a:rPr lang="zh-TW" altLang="en-US" sz="4400" dirty="0"/>
              <a:t>安裝</a:t>
            </a:r>
            <a:r>
              <a:rPr lang="en-US" altLang="zh-TW" sz="4400" dirty="0"/>
              <a:t>package</a:t>
            </a:r>
            <a:endParaRPr lang="zh-TW" altLang="en-US" sz="44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17637"/>
            <a:ext cx="11116235" cy="5202571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2935706" y="2495693"/>
            <a:ext cx="1305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選擇環境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5629091" y="1386053"/>
            <a:ext cx="1997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選擇未安裝清單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9091291" y="1386053"/>
            <a:ext cx="316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搜尋預安裝之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package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名稱</a:t>
            </a:r>
          </a:p>
        </p:txBody>
      </p:sp>
      <p:sp>
        <p:nvSpPr>
          <p:cNvPr id="9" name="文字方塊 7"/>
          <p:cNvSpPr txBox="1"/>
          <p:nvPr/>
        </p:nvSpPr>
        <p:spPr>
          <a:xfrm>
            <a:off x="5629091" y="3725209"/>
            <a:ext cx="316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選擇要安裝之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package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名稱</a:t>
            </a:r>
          </a:p>
        </p:txBody>
      </p:sp>
      <p:sp>
        <p:nvSpPr>
          <p:cNvPr id="10" name="文字方塊 7"/>
          <p:cNvSpPr txBox="1"/>
          <p:nvPr/>
        </p:nvSpPr>
        <p:spPr>
          <a:xfrm>
            <a:off x="10334396" y="5756832"/>
            <a:ext cx="1305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確認安裝</a:t>
            </a:r>
          </a:p>
        </p:txBody>
      </p:sp>
    </p:spTree>
    <p:extLst>
      <p:ext uri="{BB962C8B-B14F-4D97-AF65-F5344CB8AC3E}">
        <p14:creationId xmlns:p14="http://schemas.microsoft.com/office/powerpoint/2010/main" val="112627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程式集內自動產生相對應之程式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b="12230"/>
          <a:stretch/>
        </p:blipFill>
        <p:spPr>
          <a:xfrm>
            <a:off x="609600" y="1600201"/>
            <a:ext cx="6400800" cy="530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18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65604"/>
          </a:xfrm>
        </p:spPr>
        <p:txBody>
          <a:bodyPr>
            <a:normAutofit lnSpcReduction="10000"/>
          </a:bodyPr>
          <a:lstStyle/>
          <a:p>
            <a:r>
              <a:rPr lang="zh-TW" altLang="en-US" dirty="0"/>
              <a:t>開啟 </a:t>
            </a:r>
            <a:r>
              <a:rPr lang="en-US" altLang="zh-TW" dirty="0"/>
              <a:t>Anaconda Prompt (Anaconda3)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切換安裝環境   </a:t>
            </a:r>
            <a:r>
              <a:rPr lang="en-US" altLang="zh-TW" dirty="0"/>
              <a:t>activate</a:t>
            </a:r>
            <a:r>
              <a:rPr lang="zh-TW" altLang="en-US" dirty="0"/>
              <a:t> </a:t>
            </a:r>
            <a:r>
              <a:rPr lang="en-US" altLang="zh-TW" dirty="0" err="1"/>
              <a:t>tensorflow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離開虛擬環境  </a:t>
            </a:r>
            <a:r>
              <a:rPr lang="en-US" altLang="zh-TW" dirty="0"/>
              <a:t>deactivate</a:t>
            </a:r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使用</a:t>
            </a:r>
            <a:r>
              <a:rPr lang="en-US" altLang="zh-TW" dirty="0"/>
              <a:t>Anaconda Prompt</a:t>
            </a:r>
            <a:r>
              <a:rPr lang="zh-TW" altLang="en-US" dirty="0"/>
              <a:t>安裝</a:t>
            </a:r>
            <a:r>
              <a:rPr lang="en-US" altLang="zh-TW" dirty="0"/>
              <a:t>package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736" y="2096395"/>
            <a:ext cx="4943475" cy="140017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736" y="4140366"/>
            <a:ext cx="554355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663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conda list                                   #</a:t>
            </a:r>
            <a:r>
              <a:rPr lang="zh-TW" altLang="en-US" dirty="0"/>
              <a:t>列出所有</a:t>
            </a:r>
            <a:r>
              <a:rPr lang="en-US" altLang="zh-TW" dirty="0"/>
              <a:t>package </a:t>
            </a:r>
          </a:p>
          <a:p>
            <a:r>
              <a:rPr lang="en-US" altLang="zh-TW" dirty="0"/>
              <a:t>conda install </a:t>
            </a:r>
            <a:r>
              <a:rPr lang="en-US" altLang="zh-TW" dirty="0" err="1"/>
              <a:t>packageName</a:t>
            </a:r>
            <a:r>
              <a:rPr lang="en-US" altLang="zh-TW" dirty="0"/>
              <a:t>      # </a:t>
            </a:r>
            <a:r>
              <a:rPr lang="zh-TW" altLang="en-US" dirty="0"/>
              <a:t>安裝</a:t>
            </a:r>
            <a:r>
              <a:rPr lang="en-US" altLang="zh-TW" dirty="0"/>
              <a:t>package</a:t>
            </a:r>
          </a:p>
          <a:p>
            <a:pPr lvl="1"/>
            <a:r>
              <a:rPr lang="zh-TW" altLang="en-US" dirty="0"/>
              <a:t>例：</a:t>
            </a:r>
            <a:r>
              <a:rPr lang="en-US" altLang="zh-TW" dirty="0"/>
              <a:t>conda install </a:t>
            </a:r>
            <a:r>
              <a:rPr lang="en-US" altLang="zh-TW" dirty="0" err="1"/>
              <a:t>numpy</a:t>
            </a:r>
            <a:endParaRPr lang="en-US" altLang="zh-TW" dirty="0"/>
          </a:p>
          <a:p>
            <a:r>
              <a:rPr lang="zh-TW" altLang="en-US" dirty="0"/>
              <a:t>線上搜尋安裝指令 </a:t>
            </a:r>
            <a:r>
              <a:rPr lang="en-US" altLang="zh-TW" dirty="0">
                <a:hlinkClick r:id="rId2"/>
              </a:rPr>
              <a:t>https://anaconda.org/</a:t>
            </a:r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使用</a:t>
            </a:r>
            <a:r>
              <a:rPr lang="en-US" altLang="zh-TW" dirty="0"/>
              <a:t>Anaconda Prompt</a:t>
            </a:r>
            <a:r>
              <a:rPr lang="zh-TW" altLang="en-US" dirty="0"/>
              <a:t>安裝</a:t>
            </a:r>
            <a:r>
              <a:rPr lang="en-US" altLang="zh-TW" dirty="0"/>
              <a:t>package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/>
          <a:srcRect l="216" b="1421"/>
          <a:stretch/>
        </p:blipFill>
        <p:spPr>
          <a:xfrm>
            <a:off x="928151" y="3575860"/>
            <a:ext cx="3341342" cy="320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57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/>
              <a:t>conda</a:t>
            </a:r>
            <a:r>
              <a:rPr lang="en-US" altLang="zh-TW" dirty="0"/>
              <a:t> install -c </a:t>
            </a:r>
            <a:r>
              <a:rPr lang="en-US" altLang="zh-TW" dirty="0" err="1"/>
              <a:t>conda</a:t>
            </a:r>
            <a:r>
              <a:rPr lang="en-US" altLang="zh-TW" dirty="0"/>
              <a:t>-forge </a:t>
            </a:r>
            <a:r>
              <a:rPr lang="en-US" altLang="zh-TW" dirty="0" err="1"/>
              <a:t>opencv</a:t>
            </a:r>
            <a:endParaRPr lang="en-US" altLang="zh-TW" dirty="0"/>
          </a:p>
          <a:p>
            <a:r>
              <a:rPr lang="en-US" altLang="zh-TW" dirty="0" err="1"/>
              <a:t>conda</a:t>
            </a:r>
            <a:r>
              <a:rPr lang="en-US" altLang="zh-TW" dirty="0"/>
              <a:t> install </a:t>
            </a:r>
            <a:r>
              <a:rPr lang="en-US" altLang="zh-TW" dirty="0" err="1"/>
              <a:t>numpy</a:t>
            </a:r>
            <a:endParaRPr lang="en-US" altLang="zh-TW" dirty="0"/>
          </a:p>
          <a:p>
            <a:r>
              <a:rPr lang="en-US" altLang="zh-TW" dirty="0"/>
              <a:t>conda install -c conda-forge </a:t>
            </a:r>
            <a:r>
              <a:rPr lang="en-US" altLang="zh-TW" dirty="0" err="1"/>
              <a:t>matplotlib</a:t>
            </a:r>
            <a:endParaRPr lang="en-US" altLang="zh-TW" dirty="0"/>
          </a:p>
          <a:p>
            <a:r>
              <a:rPr lang="en-US" altLang="zh-TW" dirty="0"/>
              <a:t>conda install -c anaconda </a:t>
            </a:r>
            <a:r>
              <a:rPr lang="en-US" altLang="zh-TW" dirty="0" err="1"/>
              <a:t>scipy</a:t>
            </a:r>
            <a:r>
              <a:rPr lang="en-US" altLang="zh-TW" dirty="0"/>
              <a:t> </a:t>
            </a:r>
          </a:p>
          <a:p>
            <a:r>
              <a:rPr lang="en-US" altLang="zh-TW" dirty="0"/>
              <a:t>conda install -c anaconda scikit-learn </a:t>
            </a:r>
          </a:p>
          <a:p>
            <a:endParaRPr lang="en-US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常用</a:t>
            </a:r>
            <a:r>
              <a:rPr lang="en-US" altLang="zh-TW" dirty="0"/>
              <a:t>package(</a:t>
            </a:r>
            <a:r>
              <a:rPr lang="zh-TW" altLang="en-US" dirty="0"/>
              <a:t>使用</a:t>
            </a:r>
            <a:r>
              <a:rPr lang="en-US" altLang="zh-TW" dirty="0"/>
              <a:t>conda</a:t>
            </a:r>
            <a:r>
              <a:rPr lang="zh-TW" altLang="en-US" dirty="0"/>
              <a:t>或</a:t>
            </a:r>
            <a:r>
              <a:rPr lang="en-US" altLang="zh-TW" dirty="0"/>
              <a:t>pip</a:t>
            </a:r>
            <a:r>
              <a:rPr lang="zh-TW" altLang="en-US" dirty="0"/>
              <a:t>安裝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conda install -c anaconda scipy </a:t>
            </a:r>
            <a:endParaRPr kumimoji="0" lang="zh-TW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020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err="1"/>
              <a:t>NumPy</a:t>
            </a:r>
            <a:r>
              <a:rPr lang="zh-TW" altLang="en-US" dirty="0"/>
              <a:t>，數組類型的數學運算向量化，可以改善性能，從而加快執行速度。</a:t>
            </a:r>
            <a:endParaRPr lang="en-US" altLang="zh-TW" dirty="0"/>
          </a:p>
          <a:p>
            <a:r>
              <a:rPr lang="en-US" altLang="zh-TW" dirty="0" err="1"/>
              <a:t>Opencv</a:t>
            </a:r>
            <a:r>
              <a:rPr lang="zh-TW" altLang="en-US" dirty="0"/>
              <a:t>，影像處理</a:t>
            </a:r>
            <a:endParaRPr lang="en-US" altLang="zh-TW" dirty="0"/>
          </a:p>
          <a:p>
            <a:r>
              <a:rPr lang="en-US" altLang="zh-TW" dirty="0" err="1"/>
              <a:t>SciPyStack</a:t>
            </a:r>
            <a:r>
              <a:rPr lang="en-US" altLang="zh-TW" dirty="0"/>
              <a:t> </a:t>
            </a:r>
            <a:r>
              <a:rPr lang="zh-TW" altLang="en-US" dirty="0"/>
              <a:t>，是一個專門為用 </a:t>
            </a:r>
            <a:r>
              <a:rPr lang="en-US" altLang="zh-TW" dirty="0"/>
              <a:t>Python </a:t>
            </a:r>
            <a:r>
              <a:rPr lang="zh-TW" altLang="en-US" dirty="0"/>
              <a:t>處理科學計算而設計的軟件集</a:t>
            </a:r>
            <a:endParaRPr lang="en-US" altLang="zh-TW" dirty="0"/>
          </a:p>
          <a:p>
            <a:r>
              <a:rPr lang="en-US" altLang="zh-TW" dirty="0"/>
              <a:t>PIL</a:t>
            </a:r>
            <a:r>
              <a:rPr lang="zh-TW" altLang="en-US" dirty="0"/>
              <a:t>，</a:t>
            </a:r>
            <a:r>
              <a:rPr lang="en-US" altLang="zh-TW" dirty="0"/>
              <a:t>Python Imaging Library</a:t>
            </a:r>
            <a:r>
              <a:rPr lang="zh-TW" altLang="en-US" dirty="0"/>
              <a:t>，處理影像。</a:t>
            </a:r>
            <a:endParaRPr lang="en-US" altLang="zh-TW" dirty="0"/>
          </a:p>
          <a:p>
            <a:r>
              <a:rPr lang="en-US" altLang="zh-TW" dirty="0" err="1"/>
              <a:t>Matplotlib</a:t>
            </a:r>
            <a:r>
              <a:rPr lang="zh-TW" altLang="en-US" dirty="0"/>
              <a:t>，可視化圖表</a:t>
            </a:r>
            <a:endParaRPr lang="en-US" altLang="zh-TW" dirty="0"/>
          </a:p>
          <a:p>
            <a:r>
              <a:rPr lang="en-US" altLang="zh-TW" dirty="0"/>
              <a:t>scikit-learn </a:t>
            </a:r>
            <a:r>
              <a:rPr lang="zh-TW" altLang="en-US" dirty="0"/>
              <a:t>，為常見的機器學習算法設計了一個簡潔通用的界面</a:t>
            </a:r>
            <a:endParaRPr lang="en-US" altLang="zh-TW" dirty="0"/>
          </a:p>
          <a:p>
            <a:r>
              <a:rPr lang="en-US" altLang="zh-TW" dirty="0" err="1"/>
              <a:t>TensorFlow</a:t>
            </a:r>
            <a:endParaRPr lang="en-US" altLang="zh-TW" dirty="0"/>
          </a:p>
          <a:p>
            <a:r>
              <a:rPr lang="en-US" altLang="zh-TW" dirty="0"/>
              <a:t> </a:t>
            </a:r>
            <a:r>
              <a:rPr lang="en-US" altLang="zh-TW" dirty="0" err="1"/>
              <a:t>Keras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</a:t>
            </a:r>
            <a:r>
              <a:rPr lang="zh-TW" altLang="en-US" dirty="0"/>
              <a:t> 庫</a:t>
            </a:r>
            <a:r>
              <a:rPr lang="en-US" altLang="zh-TW" dirty="0"/>
              <a:t>(Package)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01779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8E95083D-ADFE-4899-8D35-D64469E4F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err="1"/>
              <a:t>Pycharm</a:t>
            </a:r>
            <a:r>
              <a:rPr lang="en-US" altLang="zh-TW" dirty="0"/>
              <a:t> </a:t>
            </a:r>
            <a:r>
              <a:rPr lang="zh-TW" altLang="en-US" dirty="0"/>
              <a:t>設定</a:t>
            </a:r>
            <a:r>
              <a:rPr lang="en-US" altLang="zh-TW" dirty="0"/>
              <a:t>python</a:t>
            </a:r>
            <a:r>
              <a:rPr lang="zh-TW" altLang="en-US" dirty="0"/>
              <a:t>環境</a:t>
            </a:r>
          </a:p>
        </p:txBody>
      </p:sp>
    </p:spTree>
    <p:extLst>
      <p:ext uri="{BB962C8B-B14F-4D97-AF65-F5344CB8AC3E}">
        <p14:creationId xmlns:p14="http://schemas.microsoft.com/office/powerpoint/2010/main" val="2104435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2A232BA-A1CF-4BEC-8883-BCD429EB5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點選</a:t>
            </a:r>
            <a:r>
              <a:rPr lang="en-US" altLang="zh-TW" dirty="0"/>
              <a:t>File/New</a:t>
            </a:r>
            <a:r>
              <a:rPr lang="zh-TW" altLang="en-US" dirty="0"/>
              <a:t> </a:t>
            </a:r>
            <a:r>
              <a:rPr lang="en-US" altLang="zh-TW" dirty="0"/>
              <a:t>Project </a:t>
            </a:r>
            <a:r>
              <a:rPr lang="zh-TW" altLang="en-US" dirty="0"/>
              <a:t>建置新專案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選擇</a:t>
            </a:r>
            <a:r>
              <a:rPr lang="en-US" altLang="zh-TW" dirty="0"/>
              <a:t>Pure Python/Existing interpreter </a:t>
            </a:r>
            <a:r>
              <a:rPr lang="zh-TW" altLang="en-US" dirty="0"/>
              <a:t>選取已設定之</a:t>
            </a:r>
            <a:r>
              <a:rPr lang="en-US" altLang="zh-TW" dirty="0"/>
              <a:t>python</a:t>
            </a:r>
            <a:r>
              <a:rPr lang="zh-TW" altLang="en-US" dirty="0"/>
              <a:t>環境</a:t>
            </a: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80E4CF01-48F2-46FA-B9AA-B0DC2C1A4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Pycharm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FBC37D9-A6B9-4F0D-A8C6-086D03A2F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462" y="2003180"/>
            <a:ext cx="7562850" cy="1628775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4D8F8814-8ABB-40ED-B1EF-FD5FAE6CB0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554"/>
          <a:stretch/>
        </p:blipFill>
        <p:spPr>
          <a:xfrm>
            <a:off x="977462" y="4114799"/>
            <a:ext cx="6416566" cy="2590801"/>
          </a:xfrm>
          <a:prstGeom prst="rect">
            <a:avLst/>
          </a:prstGeom>
        </p:spPr>
      </p:pic>
      <p:sp>
        <p:nvSpPr>
          <p:cNvPr id="7" name="橢圓 6">
            <a:extLst>
              <a:ext uri="{FF2B5EF4-FFF2-40B4-BE49-F238E27FC236}">
                <a16:creationId xmlns:a16="http://schemas.microsoft.com/office/drawing/2014/main" id="{92919DCE-3D76-4968-BE15-6DA108D2AC96}"/>
              </a:ext>
            </a:extLst>
          </p:cNvPr>
          <p:cNvSpPr/>
          <p:nvPr/>
        </p:nvSpPr>
        <p:spPr>
          <a:xfrm>
            <a:off x="6873766" y="5845617"/>
            <a:ext cx="672662" cy="59605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6461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7EBFB65-27C4-4692-9661-EE14A0A9B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D2A0215D-CF46-4AE9-9A70-A05AE7714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993" y="1613128"/>
            <a:ext cx="9959495" cy="5244872"/>
          </a:xfrm>
          <a:prstGeom prst="rect">
            <a:avLst/>
          </a:prstGeom>
        </p:spPr>
      </p:pic>
      <p:sp>
        <p:nvSpPr>
          <p:cNvPr id="3" name="標題 2">
            <a:extLst>
              <a:ext uri="{FF2B5EF4-FFF2-40B4-BE49-F238E27FC236}">
                <a16:creationId xmlns:a16="http://schemas.microsoft.com/office/drawing/2014/main" id="{6F52227F-F44A-41CD-B746-F5EE12995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選取使用</a:t>
            </a:r>
            <a:r>
              <a:rPr lang="en-US" altLang="zh-TW" dirty="0"/>
              <a:t>Anaconda</a:t>
            </a:r>
            <a:r>
              <a:rPr lang="zh-TW" altLang="en-US" dirty="0"/>
              <a:t>所建置之環境</a:t>
            </a:r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B4C241C1-F495-467B-A184-3AC9C6FA7422}"/>
              </a:ext>
            </a:extLst>
          </p:cNvPr>
          <p:cNvSpPr/>
          <p:nvPr/>
        </p:nvSpPr>
        <p:spPr>
          <a:xfrm>
            <a:off x="2915841" y="2154621"/>
            <a:ext cx="320566" cy="310055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E8632134-07DB-42C5-8F2F-6D56590F9652}"/>
              </a:ext>
            </a:extLst>
          </p:cNvPr>
          <p:cNvSpPr/>
          <p:nvPr/>
        </p:nvSpPr>
        <p:spPr>
          <a:xfrm>
            <a:off x="10537402" y="1897118"/>
            <a:ext cx="320566" cy="310055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96C96901-EB4A-472B-9C49-14D870663C7C}"/>
              </a:ext>
            </a:extLst>
          </p:cNvPr>
          <p:cNvSpPr/>
          <p:nvPr/>
        </p:nvSpPr>
        <p:spPr>
          <a:xfrm>
            <a:off x="6406835" y="4629808"/>
            <a:ext cx="320566" cy="310055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CA542411-5470-479B-9D65-EDE0070A6131}"/>
              </a:ext>
            </a:extLst>
          </p:cNvPr>
          <p:cNvSpPr/>
          <p:nvPr/>
        </p:nvSpPr>
        <p:spPr>
          <a:xfrm>
            <a:off x="7037456" y="6182026"/>
            <a:ext cx="320566" cy="310055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endParaRPr lang="zh-TW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96C96901-EB4A-472B-9C49-14D870663C7C}"/>
              </a:ext>
            </a:extLst>
          </p:cNvPr>
          <p:cNvSpPr/>
          <p:nvPr/>
        </p:nvSpPr>
        <p:spPr>
          <a:xfrm>
            <a:off x="9367344" y="6026998"/>
            <a:ext cx="320566" cy="310055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endParaRPr lang="zh-TW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3662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D1107D22-BC42-4991-AAC4-FF791498F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41414A61-8A2F-449D-B386-28A92066B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1FBBE93-FE9B-4F89-AE6D-BBBBEF028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746" y="0"/>
            <a:ext cx="9098507" cy="6858000"/>
          </a:xfrm>
          <a:prstGeom prst="rect">
            <a:avLst/>
          </a:prstGeom>
        </p:spPr>
      </p:pic>
      <p:sp>
        <p:nvSpPr>
          <p:cNvPr id="5" name="橢圓 4">
            <a:extLst>
              <a:ext uri="{FF2B5EF4-FFF2-40B4-BE49-F238E27FC236}">
                <a16:creationId xmlns:a16="http://schemas.microsoft.com/office/drawing/2014/main" id="{2AC3F8D3-54B9-4FD4-8066-60DCD043AD03}"/>
              </a:ext>
            </a:extLst>
          </p:cNvPr>
          <p:cNvSpPr/>
          <p:nvPr/>
        </p:nvSpPr>
        <p:spPr>
          <a:xfrm>
            <a:off x="9559158" y="6308727"/>
            <a:ext cx="1187669" cy="59605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1968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32CA683D-53BE-4259-9AF9-CB2C939C7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可於此</a:t>
            </a:r>
            <a:r>
              <a:rPr lang="en-US" altLang="zh-TW" dirty="0"/>
              <a:t>Terminal</a:t>
            </a:r>
            <a:r>
              <a:rPr lang="zh-TW" altLang="en-US" dirty="0"/>
              <a:t>中安裝</a:t>
            </a:r>
            <a:r>
              <a:rPr lang="en-US" altLang="zh-TW" dirty="0"/>
              <a:t>package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9D9C360F-1398-4D99-A8EA-BFC59F64A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點擊</a:t>
            </a:r>
            <a:r>
              <a:rPr lang="en-US" altLang="zh-TW" dirty="0"/>
              <a:t>Terminal</a:t>
            </a:r>
            <a:r>
              <a:rPr lang="zh-TW" altLang="en-US" dirty="0"/>
              <a:t> 確認環境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8116EB4-9D74-4955-BE8B-A15D2F6A3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03" y="2044191"/>
            <a:ext cx="9737834" cy="4771767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802D9E0-F0D5-4912-B863-AC6668B4BF4E}"/>
              </a:ext>
            </a:extLst>
          </p:cNvPr>
          <p:cNvSpPr/>
          <p:nvPr/>
        </p:nvSpPr>
        <p:spPr>
          <a:xfrm>
            <a:off x="2638098" y="6463862"/>
            <a:ext cx="961696" cy="3520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3D0FB89-F4DD-41B6-B099-8463DDB4D87A}"/>
              </a:ext>
            </a:extLst>
          </p:cNvPr>
          <p:cNvSpPr/>
          <p:nvPr/>
        </p:nvSpPr>
        <p:spPr>
          <a:xfrm>
            <a:off x="977462" y="5628290"/>
            <a:ext cx="1119351" cy="2732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30868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Pycharm</a:t>
            </a:r>
            <a:r>
              <a:rPr lang="zh-TW" altLang="en-US" dirty="0"/>
              <a:t>使用</a:t>
            </a:r>
            <a:r>
              <a:rPr lang="en-US" altLang="zh-TW" dirty="0" err="1"/>
              <a:t>jupyter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29050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</a:t>
            </a:r>
            <a:r>
              <a:rPr lang="zh-TW" altLang="en-US" dirty="0"/>
              <a:t>、安装</a:t>
            </a:r>
            <a:r>
              <a:rPr lang="en-US" altLang="zh-TW" dirty="0"/>
              <a:t>Jupyter Notebook </a:t>
            </a:r>
          </a:p>
          <a:p>
            <a:pPr lvl="1"/>
            <a:r>
              <a:rPr lang="en-US" altLang="zh-TW" dirty="0"/>
              <a:t>pip install </a:t>
            </a:r>
            <a:r>
              <a:rPr lang="en-US" altLang="zh-TW" dirty="0" err="1"/>
              <a:t>jupyter</a:t>
            </a:r>
            <a:endParaRPr lang="en-US" altLang="zh-TW" dirty="0"/>
          </a:p>
          <a:p>
            <a:r>
              <a:rPr lang="en-US" altLang="zh-TW" dirty="0"/>
              <a:t>2</a:t>
            </a:r>
            <a:r>
              <a:rPr lang="zh-TW" altLang="en-US" dirty="0"/>
              <a:t>、在</a:t>
            </a:r>
            <a:r>
              <a:rPr lang="en-US" altLang="zh-TW" dirty="0" err="1"/>
              <a:t>PyCharm</a:t>
            </a:r>
            <a:r>
              <a:rPr lang="zh-TW" altLang="en-US" dirty="0"/>
              <a:t>中新建</a:t>
            </a:r>
            <a:r>
              <a:rPr lang="en-US" altLang="zh-TW" dirty="0"/>
              <a:t>Jupyter Notebook</a:t>
            </a:r>
            <a:r>
              <a:rPr lang="zh-TW" altLang="en-US" dirty="0"/>
              <a:t>文件</a:t>
            </a:r>
            <a:endParaRPr lang="en-US" altLang="zh-TW" dirty="0"/>
          </a:p>
          <a:p>
            <a:pPr lvl="1"/>
            <a:r>
              <a:rPr lang="en-US" altLang="zh-TW" dirty="0"/>
              <a:t>File-》New...-》Jupyter Notebook-》</a:t>
            </a:r>
            <a:r>
              <a:rPr lang="zh-TW" altLang="en-US" dirty="0"/>
              <a:t>输入文件名</a:t>
            </a:r>
            <a:endParaRPr lang="en-US" altLang="zh-TW" dirty="0"/>
          </a:p>
          <a:p>
            <a:pPr lvl="1"/>
            <a:endParaRPr lang="en-US" altLang="zh-TW" dirty="0"/>
          </a:p>
          <a:p>
            <a:pPr marL="457200" lvl="1" indent="0">
              <a:buNone/>
            </a:pPr>
            <a:endParaRPr lang="en-US" altLang="zh-TW" dirty="0"/>
          </a:p>
          <a:p>
            <a:r>
              <a:rPr lang="zh-TW" altLang="en-US" dirty="0"/>
              <a:t>直接於下方</a:t>
            </a:r>
            <a:r>
              <a:rPr lang="en-US" altLang="zh-TW" dirty="0"/>
              <a:t>Server</a:t>
            </a:r>
            <a:r>
              <a:rPr lang="zh-TW" altLang="en-US" dirty="0"/>
              <a:t> </a:t>
            </a:r>
            <a:r>
              <a:rPr lang="en-US" altLang="zh-TW" dirty="0"/>
              <a:t>Log</a:t>
            </a:r>
            <a:r>
              <a:rPr lang="zh-TW" altLang="en-US" dirty="0"/>
              <a:t> 點選</a:t>
            </a:r>
            <a:r>
              <a:rPr lang="en-US" altLang="zh-TW" dirty="0"/>
              <a:t>URLs</a:t>
            </a:r>
            <a:r>
              <a:rPr lang="zh-TW" altLang="en-US" dirty="0"/>
              <a:t>之網址，開啟瀏覽器編輯</a:t>
            </a:r>
            <a:endParaRPr lang="en-US" altLang="zh-TW" dirty="0"/>
          </a:p>
          <a:p>
            <a:endParaRPr lang="en-US" altLang="zh-TW" dirty="0"/>
          </a:p>
        </p:txBody>
      </p:sp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Pycharm</a:t>
            </a:r>
            <a:r>
              <a:rPr lang="zh-TW" altLang="en-US" dirty="0"/>
              <a:t>設定</a:t>
            </a:r>
            <a:r>
              <a:rPr lang="en-US" altLang="zh-TW" dirty="0"/>
              <a:t>Jupyter</a:t>
            </a:r>
            <a:endParaRPr lang="zh-TW" altLang="en-US" dirty="0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150" y="3451407"/>
            <a:ext cx="6007409" cy="95242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379" y="4835476"/>
            <a:ext cx="7474334" cy="191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965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直接點選剛剛建立好的</a:t>
            </a:r>
            <a:r>
              <a:rPr lang="en-US" altLang="zh-TW" dirty="0" err="1"/>
              <a:t>ipynb</a:t>
            </a:r>
            <a:r>
              <a:rPr lang="zh-TW" altLang="en-US" dirty="0"/>
              <a:t>檔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Jupyter</a:t>
            </a:r>
            <a:r>
              <a:rPr lang="zh-TW" altLang="en-US" dirty="0"/>
              <a:t>啟動畫面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911" y="2155614"/>
            <a:ext cx="4694780" cy="460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81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Jupyter </a:t>
            </a:r>
            <a:r>
              <a:rPr lang="zh-TW" altLang="en-US" dirty="0"/>
              <a:t>編輯畫面</a:t>
            </a:r>
          </a:p>
        </p:txBody>
      </p:sp>
      <p:pic>
        <p:nvPicPr>
          <p:cNvPr id="1026" name="Picture 2" descr="https://miro.medium.com/max/1500/1*eW_RbsQxSQZmbVMy-GGeI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5" y="1669473"/>
            <a:ext cx="11471759" cy="323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959" y="5209309"/>
            <a:ext cx="6693244" cy="1339919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3012614" y="5209309"/>
            <a:ext cx="5577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依據</a:t>
            </a:r>
            <a:r>
              <a:rPr lang="en-US" altLang="zh-TW" dirty="0"/>
              <a:t>cell</a:t>
            </a:r>
            <a:r>
              <a:rPr lang="zh-TW" altLang="en-US" dirty="0"/>
              <a:t>類型選擇編輯程式</a:t>
            </a:r>
            <a:r>
              <a:rPr lang="en-US" altLang="zh-TW" dirty="0"/>
              <a:t>(code)</a:t>
            </a:r>
            <a:r>
              <a:rPr lang="zh-TW" altLang="en-US" dirty="0"/>
              <a:t>模式或</a:t>
            </a:r>
            <a:r>
              <a:rPr lang="en-US" altLang="zh-TW" dirty="0"/>
              <a:t>Markdown</a:t>
            </a:r>
            <a:r>
              <a:rPr lang="zh-TW" altLang="en-US" dirty="0"/>
              <a:t>模式</a:t>
            </a: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426897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執行程式有以下三種方法</a:t>
            </a:r>
          </a:p>
          <a:p>
            <a:pPr lvl="1"/>
            <a:r>
              <a:rPr lang="en-US" altLang="zh-TW" dirty="0"/>
              <a:t>1.</a:t>
            </a:r>
            <a:r>
              <a:rPr lang="zh-TW" altLang="en-US" dirty="0"/>
              <a:t>按工具列的</a:t>
            </a:r>
            <a:r>
              <a:rPr lang="en-US" altLang="zh-TW" dirty="0"/>
              <a:t>Run</a:t>
            </a:r>
            <a:r>
              <a:rPr lang="zh-TW" altLang="en-US" dirty="0"/>
              <a:t>按鈕</a:t>
            </a:r>
          </a:p>
          <a:p>
            <a:pPr lvl="1"/>
            <a:r>
              <a:rPr lang="en-US" altLang="zh-TW" dirty="0"/>
              <a:t>2.</a:t>
            </a:r>
            <a:r>
              <a:rPr lang="zh-TW" altLang="en-US" dirty="0"/>
              <a:t>按</a:t>
            </a:r>
            <a:r>
              <a:rPr lang="en-US" altLang="zh-TW" dirty="0" err="1"/>
              <a:t>Ctrl+Enter</a:t>
            </a:r>
            <a:endParaRPr lang="en-US" altLang="zh-TW" dirty="0"/>
          </a:p>
          <a:p>
            <a:pPr lvl="1"/>
            <a:r>
              <a:rPr lang="en-US" altLang="zh-TW" dirty="0"/>
              <a:t>3.</a:t>
            </a:r>
            <a:r>
              <a:rPr lang="zh-TW" altLang="en-US" dirty="0"/>
              <a:t>按</a:t>
            </a:r>
            <a:r>
              <a:rPr lang="en-US" altLang="zh-TW" dirty="0" err="1"/>
              <a:t>Shift+Enter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Jupyter cell code</a:t>
            </a:r>
            <a:r>
              <a:rPr lang="zh-TW" altLang="en-US" dirty="0"/>
              <a:t>模式編輯與執行方式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695" y="3516672"/>
            <a:ext cx="4635738" cy="2844946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771695" y="6269741"/>
            <a:ext cx="3873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輸入程式碼，點選欲直行的</a:t>
            </a:r>
            <a:r>
              <a:rPr lang="en-US" altLang="zh-TW" dirty="0"/>
              <a:t>cell</a:t>
            </a:r>
            <a:r>
              <a:rPr lang="zh-TW" altLang="en-US" dirty="0"/>
              <a:t>選</a:t>
            </a:r>
            <a:r>
              <a:rPr lang="en-US" altLang="zh-TW" dirty="0"/>
              <a:t>Run</a:t>
            </a:r>
            <a:endParaRPr lang="zh-TW" altLang="en-US" dirty="0"/>
          </a:p>
        </p:txBody>
      </p:sp>
      <p:sp>
        <p:nvSpPr>
          <p:cNvPr id="6" name="圓角矩形 5"/>
          <p:cNvSpPr/>
          <p:nvPr/>
        </p:nvSpPr>
        <p:spPr>
          <a:xfrm>
            <a:off x="2916382" y="3761509"/>
            <a:ext cx="581891" cy="40178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7047" y="2478596"/>
            <a:ext cx="4635738" cy="3791145"/>
          </a:xfrm>
          <a:prstGeom prst="rect">
            <a:avLst/>
          </a:prstGeom>
        </p:spPr>
      </p:pic>
      <p:sp>
        <p:nvSpPr>
          <p:cNvPr id="8" name="向右箭號 7"/>
          <p:cNvSpPr/>
          <p:nvPr/>
        </p:nvSpPr>
        <p:spPr>
          <a:xfrm>
            <a:off x="5529004" y="4741717"/>
            <a:ext cx="526472" cy="3948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6177047" y="6211669"/>
            <a:ext cx="4098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執行結果，會顯示於</a:t>
            </a:r>
            <a:r>
              <a:rPr lang="en-US" altLang="zh-TW" dirty="0"/>
              <a:t>cell</a:t>
            </a:r>
            <a:r>
              <a:rPr lang="zh-TW" altLang="en-US" dirty="0"/>
              <a:t>下方，</a:t>
            </a:r>
            <a:endParaRPr lang="en-US" altLang="zh-TW" dirty="0"/>
          </a:p>
          <a:p>
            <a:r>
              <a:rPr lang="zh-TW" altLang="en-US" dirty="0"/>
              <a:t>可直接輸入變數名稱或使用</a:t>
            </a:r>
            <a:r>
              <a:rPr lang="en-US" altLang="zh-TW" dirty="0"/>
              <a:t>print</a:t>
            </a:r>
            <a:r>
              <a:rPr lang="zh-TW" altLang="en-US" dirty="0"/>
              <a:t>的方式</a:t>
            </a:r>
          </a:p>
        </p:txBody>
      </p:sp>
    </p:spTree>
    <p:extLst>
      <p:ext uri="{BB962C8B-B14F-4D97-AF65-F5344CB8AC3E}">
        <p14:creationId xmlns:p14="http://schemas.microsoft.com/office/powerpoint/2010/main" val="42238192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是一種輕量級標記式語言， 它有純文字標記的特性，讓編寫的可讀性提高，於</a:t>
            </a:r>
            <a:r>
              <a:rPr lang="en-US" altLang="zh-TW" dirty="0"/>
              <a:t>Jupyter</a:t>
            </a:r>
            <a:r>
              <a:rPr lang="zh-TW" altLang="en-US" dirty="0"/>
              <a:t>作為註記使用，可參考下列網址內之用法</a:t>
            </a:r>
            <a:endParaRPr lang="en-US" altLang="zh-TW" dirty="0"/>
          </a:p>
          <a:p>
            <a:r>
              <a:rPr lang="en-US" altLang="zh-TW" dirty="0">
                <a:hlinkClick r:id="rId2"/>
              </a:rPr>
              <a:t>https://tiida54.github.io/2018/01/03/3</a:t>
            </a:r>
            <a:r>
              <a:rPr lang="zh-TW" altLang="en-US" dirty="0">
                <a:hlinkClick r:id="rId2"/>
              </a:rPr>
              <a:t>分鐘學會</a:t>
            </a:r>
            <a:r>
              <a:rPr lang="en-US" altLang="zh-TW" dirty="0">
                <a:hlinkClick r:id="rId2"/>
              </a:rPr>
              <a:t>Markdown</a:t>
            </a:r>
            <a:r>
              <a:rPr lang="zh-TW" altLang="en-US" dirty="0">
                <a:hlinkClick r:id="rId2"/>
              </a:rPr>
              <a:t>常用語法</a:t>
            </a:r>
            <a:r>
              <a:rPr lang="en-US" altLang="zh-TW" dirty="0">
                <a:hlinkClick r:id="rId2"/>
              </a:rPr>
              <a:t>/</a:t>
            </a:r>
            <a:endParaRPr lang="en-US" altLang="zh-TW" dirty="0"/>
          </a:p>
          <a:p>
            <a:r>
              <a:rPr lang="zh-TW" altLang="en-US" dirty="0"/>
              <a:t>於</a:t>
            </a:r>
            <a:r>
              <a:rPr lang="en-US" altLang="zh-TW" dirty="0"/>
              <a:t>Jupyter cell </a:t>
            </a:r>
            <a:r>
              <a:rPr lang="zh-TW" altLang="en-US" dirty="0"/>
              <a:t>中選</a:t>
            </a:r>
            <a:r>
              <a:rPr lang="en-US" altLang="zh-TW" dirty="0"/>
              <a:t>Markdown</a:t>
            </a:r>
            <a:r>
              <a:rPr lang="zh-TW" altLang="en-US" dirty="0"/>
              <a:t>，則該</a:t>
            </a:r>
            <a:r>
              <a:rPr lang="en-US" altLang="zh-TW" dirty="0"/>
              <a:t>cell</a:t>
            </a:r>
            <a:r>
              <a:rPr lang="zh-TW" altLang="en-US" dirty="0"/>
              <a:t>會將內容當成註解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Jupyter cell Markdown</a:t>
            </a:r>
            <a:r>
              <a:rPr lang="zh-TW" altLang="en-US" dirty="0"/>
              <a:t>模式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98080"/>
            <a:ext cx="4298206" cy="3017399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114869" y="4750157"/>
            <a:ext cx="1183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</a:rPr>
              <a:t>Code </a:t>
            </a:r>
            <a:r>
              <a:rPr lang="zh-TW" altLang="en-US" b="1" dirty="0">
                <a:solidFill>
                  <a:srgbClr val="FF0000"/>
                </a:solidFill>
              </a:rPr>
              <a:t>模式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554652" y="5624138"/>
            <a:ext cx="1743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</a:rPr>
              <a:t>Markdown </a:t>
            </a:r>
            <a:r>
              <a:rPr lang="zh-TW" altLang="en-US" b="1" dirty="0">
                <a:solidFill>
                  <a:srgbClr val="FF0000"/>
                </a:solidFill>
              </a:rPr>
              <a:t>模式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9998" y="3798080"/>
            <a:ext cx="3807257" cy="2976591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4691882" y="6488668"/>
            <a:ext cx="3368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</a:rPr>
              <a:t>選擇</a:t>
            </a:r>
            <a:r>
              <a:rPr lang="en-US" altLang="zh-TW" b="1" dirty="0">
                <a:solidFill>
                  <a:srgbClr val="FF0000"/>
                </a:solidFill>
              </a:rPr>
              <a:t>cell-&gt;Run</a:t>
            </a:r>
            <a:r>
              <a:rPr lang="zh-TW" altLang="en-US" b="1" dirty="0">
                <a:solidFill>
                  <a:srgbClr val="FF0000"/>
                </a:solidFill>
              </a:rPr>
              <a:t> </a:t>
            </a:r>
            <a:r>
              <a:rPr lang="en-US" altLang="zh-TW" b="1" dirty="0">
                <a:solidFill>
                  <a:srgbClr val="FF0000"/>
                </a:solidFill>
              </a:rPr>
              <a:t>All</a:t>
            </a:r>
            <a:r>
              <a:rPr lang="zh-TW" altLang="en-US" b="1" dirty="0">
                <a:solidFill>
                  <a:srgbClr val="FF0000"/>
                </a:solidFill>
              </a:rPr>
              <a:t> 可依序執行</a:t>
            </a:r>
            <a:r>
              <a:rPr lang="en-US" altLang="zh-TW" b="1" dirty="0">
                <a:solidFill>
                  <a:srgbClr val="FF0000"/>
                </a:solidFill>
              </a:rPr>
              <a:t>cell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047" y="3798080"/>
            <a:ext cx="3904190" cy="2578233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8755367" y="640617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</a:rPr>
              <a:t>執行結果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11470328" y="4810198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</a:rPr>
              <a:t>Code 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0855832" y="6170557"/>
            <a:ext cx="1228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</a:rPr>
              <a:t>Markdown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100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點選</a:t>
            </a:r>
            <a:r>
              <a:rPr lang="en-US" altLang="zh-TW" dirty="0"/>
              <a:t>Kernel-&gt;Restart &amp; Clear</a:t>
            </a:r>
            <a:r>
              <a:rPr lang="zh-TW" altLang="en-US" dirty="0"/>
              <a:t> </a:t>
            </a:r>
            <a:r>
              <a:rPr lang="en-US" altLang="zh-TW" dirty="0"/>
              <a:t>Output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Restart &amp; Run All </a:t>
            </a:r>
            <a:r>
              <a:rPr lang="zh-TW" altLang="en-US" dirty="0"/>
              <a:t>清除執行紀錄並重新執行所有</a:t>
            </a:r>
            <a:r>
              <a:rPr lang="en-US" altLang="zh-TW" dirty="0"/>
              <a:t>cell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Jupyter cell </a:t>
            </a:r>
            <a:r>
              <a:rPr lang="zh-TW" altLang="en-US" dirty="0"/>
              <a:t>清除執行內容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528" y="2043252"/>
            <a:ext cx="6744047" cy="301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7620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999" y="55419"/>
            <a:ext cx="4916456" cy="6894582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3713018" y="609601"/>
            <a:ext cx="533400" cy="4017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3713018" y="3502710"/>
            <a:ext cx="533400" cy="4017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0" y="826716"/>
            <a:ext cx="320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In[X]</a:t>
            </a:r>
            <a:r>
              <a:rPr lang="zh-TW" altLang="en-US" dirty="0"/>
              <a:t>：為表示透過</a:t>
            </a:r>
            <a:r>
              <a:rPr lang="en-US" altLang="zh-TW" dirty="0"/>
              <a:t>Run cell</a:t>
            </a:r>
            <a:r>
              <a:rPr lang="zh-TW" altLang="en-US" dirty="0"/>
              <a:t>的執行順序，可根據需要不依序執行。</a:t>
            </a:r>
            <a:r>
              <a:rPr lang="en-US" altLang="zh-TW" dirty="0"/>
              <a:t>Cell</a:t>
            </a:r>
            <a:r>
              <a:rPr lang="zh-TW" altLang="en-US" dirty="0"/>
              <a:t>放置順序可不等於執行順序。</a:t>
            </a:r>
          </a:p>
        </p:txBody>
      </p:sp>
    </p:spTree>
    <p:extLst>
      <p:ext uri="{BB962C8B-B14F-4D97-AF65-F5344CB8AC3E}">
        <p14:creationId xmlns:p14="http://schemas.microsoft.com/office/powerpoint/2010/main" val="1288885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/>
              <a:t>jit</a:t>
            </a:r>
            <a:r>
              <a:rPr lang="en-US" altLang="zh-TW" dirty="0"/>
              <a:t> </a:t>
            </a:r>
            <a:r>
              <a:rPr lang="zh-TW" altLang="en-US" dirty="0"/>
              <a:t>的全稱是 </a:t>
            </a:r>
            <a:r>
              <a:rPr lang="en-US" altLang="zh-TW" dirty="0"/>
              <a:t>Just-in-time</a:t>
            </a:r>
            <a:r>
              <a:rPr lang="zh-TW" altLang="en-US" dirty="0"/>
              <a:t>，在 </a:t>
            </a:r>
            <a:r>
              <a:rPr lang="en-US" altLang="zh-TW" dirty="0" err="1"/>
              <a:t>numba</a:t>
            </a:r>
            <a:r>
              <a:rPr lang="en-US" altLang="zh-TW" dirty="0"/>
              <a:t> </a:t>
            </a:r>
            <a:r>
              <a:rPr lang="zh-TW" altLang="en-US" dirty="0"/>
              <a:t>裡面則特指 </a:t>
            </a:r>
            <a:r>
              <a:rPr lang="en-US" altLang="zh-TW" dirty="0"/>
              <a:t>Just-in-time compilation</a:t>
            </a:r>
            <a:r>
              <a:rPr lang="zh-TW" altLang="en-US" dirty="0"/>
              <a:t>（即時編譯）</a:t>
            </a:r>
            <a:endParaRPr lang="en-US" altLang="zh-TW" dirty="0"/>
          </a:p>
          <a:p>
            <a:r>
              <a:rPr lang="en-US" altLang="zh-TW" dirty="0"/>
              <a:t>conda install -c </a:t>
            </a:r>
            <a:r>
              <a:rPr lang="en-US" altLang="zh-TW" dirty="0" err="1"/>
              <a:t>numba</a:t>
            </a:r>
            <a:r>
              <a:rPr lang="en-US" altLang="zh-TW" dirty="0"/>
              <a:t> </a:t>
            </a:r>
            <a:r>
              <a:rPr lang="en-US" altLang="zh-TW" dirty="0" err="1"/>
              <a:t>numba</a:t>
            </a:r>
            <a:endParaRPr lang="en-US" altLang="zh-TW" dirty="0"/>
          </a:p>
          <a:p>
            <a:r>
              <a:rPr lang="zh-TW" altLang="en-US" dirty="0"/>
              <a:t>使用</a:t>
            </a:r>
            <a:r>
              <a:rPr lang="en-US" altLang="zh-TW" dirty="0" err="1"/>
              <a:t>Jit</a:t>
            </a:r>
            <a:r>
              <a:rPr lang="zh-TW" altLang="en-US" dirty="0"/>
              <a:t>的好處是可以讓程式執行時間提高數十倍以上，缺點是只能處理較簡易的大量運算，程式碼過於複雜會讓</a:t>
            </a:r>
            <a:r>
              <a:rPr lang="en-US" altLang="zh-TW" dirty="0" err="1"/>
              <a:t>Jit</a:t>
            </a:r>
            <a:r>
              <a:rPr lang="zh-TW" altLang="en-US" dirty="0"/>
              <a:t>無法執行</a:t>
            </a:r>
            <a:endParaRPr lang="en-US" altLang="zh-TW" dirty="0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使用 </a:t>
            </a:r>
            <a:r>
              <a:rPr lang="en-US" altLang="zh-TW" dirty="0" err="1"/>
              <a:t>jit</a:t>
            </a:r>
            <a:r>
              <a:rPr lang="en-US" altLang="zh-TW" dirty="0"/>
              <a:t> </a:t>
            </a:r>
            <a:r>
              <a:rPr lang="zh-TW" altLang="en-US" dirty="0"/>
              <a:t>加速 </a:t>
            </a:r>
            <a:r>
              <a:rPr lang="en-US" altLang="zh-TW" dirty="0"/>
              <a:t>Python </a:t>
            </a:r>
            <a:r>
              <a:rPr lang="zh-TW" altLang="en-US" dirty="0"/>
              <a:t>低效的 </a:t>
            </a:r>
            <a:r>
              <a:rPr lang="en-US" altLang="zh-TW" dirty="0"/>
              <a:t>for </a:t>
            </a:r>
            <a:r>
              <a:rPr lang="zh-TW" altLang="en-US" dirty="0"/>
              <a:t>语句</a:t>
            </a:r>
          </a:p>
        </p:txBody>
      </p:sp>
    </p:spTree>
    <p:extLst>
      <p:ext uri="{BB962C8B-B14F-4D97-AF65-F5344CB8AC3E}">
        <p14:creationId xmlns:p14="http://schemas.microsoft.com/office/powerpoint/2010/main" val="20154659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For</a:t>
            </a:r>
            <a:r>
              <a:rPr lang="zh-TW" altLang="en-US" dirty="0"/>
              <a:t>迴圈比較</a:t>
            </a:r>
          </a:p>
        </p:txBody>
      </p:sp>
      <p:sp>
        <p:nvSpPr>
          <p:cNvPr id="5" name="矩形 4"/>
          <p:cNvSpPr/>
          <p:nvPr/>
        </p:nvSpPr>
        <p:spPr>
          <a:xfrm>
            <a:off x="6880168" y="1596149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from 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numba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import 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jit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import time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@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jit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def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foo(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x,y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       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tt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= 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time.time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()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       s = 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       for 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i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in range(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x,y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               s += 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i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       print('Time used: {} 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sec'.format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(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time.time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()-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tt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))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       return 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print(foo(1,100000000))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80168" y="519098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Time used: 0.0378720760345459 sec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4999999950000000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84168" y="1596149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from 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numba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import 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jit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import time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#@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jit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def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foo(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x,y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       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tt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= 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time.time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()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       s = 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       for 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i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in range(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x,y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               s += 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i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       print('Time used: {} 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sec'.format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(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time.time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()-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tt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))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       return 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print(foo(1,100000000))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78131" y="519098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Time used: 4.340396881103516 sec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4999999950000000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75792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參考資料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Jupyter</a:t>
            </a:r>
          </a:p>
          <a:p>
            <a:pPr lvl="1"/>
            <a:r>
              <a:rPr lang="en-US" altLang="zh-TW" dirty="0">
                <a:hlinkClick r:id="rId2"/>
              </a:rPr>
              <a:t>https://www.taiwancodeschool.com/single-post/2018/08/31/Jupyter-Notebook-%E4%BB%8B%E7%B4%B9-%EF%BC%86%E5%AE%89%E8%A3%9D%E6%96%B9%E5%BC%8F</a:t>
            </a:r>
            <a:endParaRPr lang="en-US" altLang="zh-TW" dirty="0"/>
          </a:p>
          <a:p>
            <a:r>
              <a:rPr lang="en-US" altLang="zh-TW" dirty="0"/>
              <a:t>Python 3 </a:t>
            </a:r>
            <a:r>
              <a:rPr lang="zh-TW" altLang="en-US" dirty="0"/>
              <a:t>教程</a:t>
            </a:r>
            <a:endParaRPr lang="en-US" altLang="zh-TW" dirty="0"/>
          </a:p>
          <a:p>
            <a:pPr lvl="1"/>
            <a:r>
              <a:rPr lang="en-US" altLang="zh-TW" dirty="0">
                <a:hlinkClick r:id="rId3"/>
              </a:rPr>
              <a:t>http://www.runoob.com/python3/python3-tutorial.html</a:t>
            </a: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212497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5277AD6D699984449868855A3127D26A" ma:contentTypeVersion="2" ma:contentTypeDescription="建立新的文件。" ma:contentTypeScope="" ma:versionID="d206d76b95aea64cebf72c8064d6a23e">
  <xsd:schema xmlns:xsd="http://www.w3.org/2001/XMLSchema" xmlns:xs="http://www.w3.org/2001/XMLSchema" xmlns:p="http://schemas.microsoft.com/office/2006/metadata/properties" xmlns:ns2="61e34b9a-fb12-4ddc-a9fa-f1dfee28c312" targetNamespace="http://schemas.microsoft.com/office/2006/metadata/properties" ma:root="true" ma:fieldsID="27f13f092dc4eaf10accd9180c9bd89f" ns2:_="">
    <xsd:import namespace="61e34b9a-fb12-4ddc-a9fa-f1dfee28c3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e34b9a-fb12-4ddc-a9fa-f1dfee28c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4C71571-9E28-4B2D-8F14-DC09D7AB5321}"/>
</file>

<file path=customXml/itemProps2.xml><?xml version="1.0" encoding="utf-8"?>
<ds:datastoreItem xmlns:ds="http://schemas.openxmlformats.org/officeDocument/2006/customXml" ds:itemID="{C33CAD4D-B7E5-4792-84C5-ABD2CB204DC6}"/>
</file>

<file path=customXml/itemProps3.xml><?xml version="1.0" encoding="utf-8"?>
<ds:datastoreItem xmlns:ds="http://schemas.openxmlformats.org/officeDocument/2006/customXml" ds:itemID="{9B4AF1F8-FF5F-4A81-8D04-808817B6541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</TotalTime>
  <Words>1069</Words>
  <Application>Microsoft Office PowerPoint</Application>
  <PresentationFormat>寬螢幕</PresentationFormat>
  <Paragraphs>162</Paragraphs>
  <Slides>31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31</vt:i4>
      </vt:variant>
    </vt:vector>
  </HeadingPairs>
  <TitlesOfParts>
    <vt:vector size="38" baseType="lpstr">
      <vt:lpstr>Arial Unicode MS</vt:lpstr>
      <vt:lpstr>微軟正黑體</vt:lpstr>
      <vt:lpstr>新細明體</vt:lpstr>
      <vt:lpstr>Arial</vt:lpstr>
      <vt:lpstr>Calibri</vt:lpstr>
      <vt:lpstr>Times New Roman</vt:lpstr>
      <vt:lpstr>1_Office Theme</vt:lpstr>
      <vt:lpstr>Python 使用與安裝介紹</vt:lpstr>
      <vt:lpstr>Python環境建置</vt:lpstr>
      <vt:lpstr>Python 庫(Package)</vt:lpstr>
      <vt:lpstr>Anaconda 安裝與使用方式</vt:lpstr>
      <vt:lpstr>Anaconda</vt:lpstr>
      <vt:lpstr>Anaconda 環境設定</vt:lpstr>
      <vt:lpstr>建立python虛擬環境</vt:lpstr>
      <vt:lpstr>可於相對應環境安裝所需之軟體</vt:lpstr>
      <vt:lpstr>使用Anaconda Navigator 安裝package</vt:lpstr>
      <vt:lpstr>程式集內自動產生相對應之程式</vt:lpstr>
      <vt:lpstr>使用Anaconda Prompt安裝package</vt:lpstr>
      <vt:lpstr>使用Anaconda Prompt安裝package</vt:lpstr>
      <vt:lpstr>常用package(使用conda或pip安裝)</vt:lpstr>
      <vt:lpstr>Python 庫(Package)</vt:lpstr>
      <vt:lpstr>Pycharm 設定python環境</vt:lpstr>
      <vt:lpstr>Pycharm</vt:lpstr>
      <vt:lpstr>選取使用Anaconda所建置之環境</vt:lpstr>
      <vt:lpstr>PowerPoint 簡報</vt:lpstr>
      <vt:lpstr>點擊Terminal 確認環境</vt:lpstr>
      <vt:lpstr>Pycharm使用jupyter</vt:lpstr>
      <vt:lpstr>Pycharm設定Jupyter</vt:lpstr>
      <vt:lpstr>Jupyter啟動畫面</vt:lpstr>
      <vt:lpstr>Jupyter 編輯畫面</vt:lpstr>
      <vt:lpstr>Jupyter cell code模式編輯與執行方式</vt:lpstr>
      <vt:lpstr>Jupyter cell Markdown模式</vt:lpstr>
      <vt:lpstr>Jupyter cell 清除執行內容</vt:lpstr>
      <vt:lpstr>PowerPoint 簡報</vt:lpstr>
      <vt:lpstr>使用 jit 加速 Python 低效的 for 语句</vt:lpstr>
      <vt:lpstr>For迴圈比較</vt:lpstr>
      <vt:lpstr>參考資料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 </cp:lastModifiedBy>
  <cp:revision>74</cp:revision>
  <dcterms:created xsi:type="dcterms:W3CDTF">2019-06-26T06:06:21Z</dcterms:created>
  <dcterms:modified xsi:type="dcterms:W3CDTF">2021-07-04T04:30:23Z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0x0101005277AD6D699984449868855A3127D26A</vt:lpwstr>
  </property>
</Properties>
</file>