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4"/>
  </p:sldMasterIdLst>
  <p:sldIdLst>
    <p:sldId id="818" r:id="rId5"/>
    <p:sldId id="836" r:id="rId6"/>
    <p:sldId id="819" r:id="rId7"/>
    <p:sldId id="820" r:id="rId8"/>
    <p:sldId id="821" r:id="rId9"/>
    <p:sldId id="822" r:id="rId10"/>
    <p:sldId id="823" r:id="rId11"/>
    <p:sldId id="824" r:id="rId12"/>
    <p:sldId id="825" r:id="rId13"/>
    <p:sldId id="826" r:id="rId14"/>
    <p:sldId id="827" r:id="rId15"/>
    <p:sldId id="828" r:id="rId16"/>
    <p:sldId id="829" r:id="rId17"/>
    <p:sldId id="830" r:id="rId18"/>
    <p:sldId id="831" r:id="rId19"/>
    <p:sldId id="832" r:id="rId20"/>
    <p:sldId id="833" r:id="rId21"/>
    <p:sldId id="834" r:id="rId22"/>
    <p:sldId id="839" r:id="rId23"/>
    <p:sldId id="294" r:id="rId24"/>
    <p:sldId id="285" r:id="rId25"/>
    <p:sldId id="286" r:id="rId26"/>
    <p:sldId id="287" r:id="rId27"/>
    <p:sldId id="288" r:id="rId28"/>
    <p:sldId id="289" r:id="rId29"/>
    <p:sldId id="290" r:id="rId30"/>
    <p:sldId id="292" r:id="rId31"/>
    <p:sldId id="293" r:id="rId32"/>
    <p:sldId id="291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841" r:id="rId43"/>
    <p:sldId id="837" r:id="rId44"/>
    <p:sldId id="840" r:id="rId45"/>
    <p:sldId id="268" r:id="rId46"/>
    <p:sldId id="304" r:id="rId47"/>
    <p:sldId id="305" r:id="rId48"/>
    <p:sldId id="813" r:id="rId49"/>
    <p:sldId id="278" r:id="rId50"/>
    <p:sldId id="814" r:id="rId51"/>
    <p:sldId id="811" r:id="rId52"/>
    <p:sldId id="815" r:id="rId53"/>
    <p:sldId id="812" r:id="rId54"/>
    <p:sldId id="817" r:id="rId55"/>
    <p:sldId id="838" r:id="rId56"/>
    <p:sldId id="835" r:id="rId57"/>
    <p:sldId id="306" r:id="rId58"/>
    <p:sldId id="258" r:id="rId5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818"/>
            <p14:sldId id="836"/>
            <p14:sldId id="819"/>
            <p14:sldId id="820"/>
            <p14:sldId id="821"/>
            <p14:sldId id="822"/>
            <p14:sldId id="823"/>
            <p14:sldId id="824"/>
            <p14:sldId id="825"/>
            <p14:sldId id="826"/>
            <p14:sldId id="827"/>
            <p14:sldId id="828"/>
            <p14:sldId id="829"/>
            <p14:sldId id="830"/>
            <p14:sldId id="831"/>
            <p14:sldId id="832"/>
            <p14:sldId id="833"/>
            <p14:sldId id="834"/>
            <p14:sldId id="839"/>
            <p14:sldId id="294"/>
            <p14:sldId id="285"/>
            <p14:sldId id="286"/>
            <p14:sldId id="287"/>
            <p14:sldId id="288"/>
            <p14:sldId id="289"/>
            <p14:sldId id="290"/>
            <p14:sldId id="292"/>
            <p14:sldId id="293"/>
            <p14:sldId id="291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841"/>
            <p14:sldId id="837"/>
            <p14:sldId id="840"/>
            <p14:sldId id="268"/>
            <p14:sldId id="304"/>
            <p14:sldId id="305"/>
            <p14:sldId id="813"/>
            <p14:sldId id="278"/>
            <p14:sldId id="814"/>
            <p14:sldId id="811"/>
            <p14:sldId id="815"/>
            <p14:sldId id="812"/>
            <p14:sldId id="817"/>
            <p14:sldId id="838"/>
            <p14:sldId id="835"/>
            <p14:sldId id="306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03" autoAdjust="0"/>
    <p:restoredTop sz="94660"/>
  </p:normalViewPr>
  <p:slideViewPr>
    <p:cSldViewPr snapToGrid="0">
      <p:cViewPr varScale="1">
        <p:scale>
          <a:sx n="85" d="100"/>
          <a:sy n="85" d="100"/>
        </p:scale>
        <p:origin x="4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54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2023/7/13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2023/7/13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6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7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8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9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0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2023/7/13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71" r:id="rId4"/>
    <p:sldLayoutId id="2147483769" r:id="rId5"/>
    <p:sldLayoutId id="2147483757" r:id="rId6"/>
    <p:sldLayoutId id="2147483762" r:id="rId7"/>
    <p:sldLayoutId id="2147483758" r:id="rId8"/>
    <p:sldLayoutId id="2147483759" r:id="rId9"/>
    <p:sldLayoutId id="2147483760" r:id="rId10"/>
    <p:sldLayoutId id="2147483761" r:id="rId11"/>
    <p:sldLayoutId id="2147483763" r:id="rId12"/>
    <p:sldLayoutId id="2147483765" r:id="rId13"/>
    <p:sldLayoutId id="214748376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s://www.runoob.com/python3/python3-tutorial.html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hyperlink" Target="https://www.mcdulll.com/blog/post/118333230-windows-10-windows-update-temporary-files-location" TargetMode="Externa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conda.com/download" TargetMode="External"/><Relationship Id="rId2" Type="http://schemas.openxmlformats.org/officeDocument/2006/relationships/hyperlink" Target="https://www.jetbrains.com/pycharm/" TargetMode="Externa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shop/eform/students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medium.com/python4u/%E7%94%A8conda%E5%BB%BA%E7%AB%8B%E5%8F%8A%E7%AE%A1%E7%90%86python%E8%99%9B%E6%93%AC%E7%92%B0%E5%A2%83-b61fd2a76566" TargetMode="Externa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1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gif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2.jpeg"/><Relationship Id="rId7" Type="http://schemas.openxmlformats.org/officeDocument/2006/relationships/hyperlink" Target="http://140.125.21.65:500/#/signin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11" Type="http://schemas.openxmlformats.org/officeDocument/2006/relationships/image" Target="../media/image93.png"/><Relationship Id="rId5" Type="http://schemas.openxmlformats.org/officeDocument/2006/relationships/image" Target="../media/image4.jpeg"/><Relationship Id="rId10" Type="http://schemas.openxmlformats.org/officeDocument/2006/relationships/image" Target="../media/image92.gif"/><Relationship Id="rId4" Type="http://schemas.openxmlformats.org/officeDocument/2006/relationships/image" Target="../media/image3.jpeg"/><Relationship Id="rId9" Type="http://schemas.openxmlformats.org/officeDocument/2006/relationships/image" Target="../media/image9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2.jpeg"/><Relationship Id="rId7" Type="http://schemas.openxmlformats.org/officeDocument/2006/relationships/hyperlink" Target="http://140.125.21.65:500/#/signin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9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5315" y="2346419"/>
            <a:ext cx="9360354" cy="824137"/>
          </a:xfrm>
        </p:spPr>
        <p:txBody>
          <a:bodyPr/>
          <a:lstStyle/>
          <a:p>
            <a:r>
              <a:rPr lang="en-US" altLang="zh-TW" sz="5400" dirty="0"/>
              <a:t>Python </a:t>
            </a:r>
            <a:r>
              <a:rPr lang="zh-TW" altLang="en-US" sz="5400" dirty="0"/>
              <a:t>基礎教學</a:t>
            </a:r>
            <a:r>
              <a:rPr lang="en-US" altLang="zh-TW" sz="5400" dirty="0"/>
              <a:t>-</a:t>
            </a:r>
            <a:r>
              <a:rPr lang="zh-TW" altLang="en-US" sz="5400" dirty="0"/>
              <a:t>物件導向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學生：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指導教授：吳先晃 特聘教授</a:t>
            </a:r>
          </a:p>
        </p:txBody>
      </p:sp>
    </p:spTree>
    <p:extLst>
      <p:ext uri="{BB962C8B-B14F-4D97-AF65-F5344CB8AC3E}">
        <p14:creationId xmlns:p14="http://schemas.microsoft.com/office/powerpoint/2010/main" val="1752632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D4F5D6E-DC86-D64A-BFA9-BC2DF8881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如果基本的</a:t>
            </a:r>
            <a:r>
              <a:rPr lang="en-US" altLang="zh-TW" dirty="0"/>
              <a:t>python</a:t>
            </a:r>
            <a:r>
              <a:rPr lang="zh-TW" altLang="en-US" dirty="0"/>
              <a:t>如</a:t>
            </a:r>
            <a:r>
              <a:rPr lang="en-US" altLang="zh-TW" dirty="0"/>
              <a:t>if else</a:t>
            </a:r>
            <a:r>
              <a:rPr lang="zh-TW" altLang="en-US" dirty="0"/>
              <a:t>等還不清楚如何使用的話</a:t>
            </a:r>
            <a:endParaRPr lang="en-US" altLang="zh-TW" dirty="0"/>
          </a:p>
          <a:p>
            <a:r>
              <a:rPr lang="zh-TW" altLang="en-US" dirty="0"/>
              <a:t>請鬼轉</a:t>
            </a:r>
            <a:r>
              <a:rPr lang="zh-TW" altLang="en-US" dirty="0">
                <a:hlinkClick r:id="rId2"/>
              </a:rPr>
              <a:t>菜鳥教程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r>
              <a:rPr lang="zh-TW" altLang="en-US" dirty="0"/>
              <a:t>如果會的我們就繼續</a:t>
            </a:r>
            <a:r>
              <a:rPr lang="en-US" altLang="zh-TW" dirty="0"/>
              <a:t>LET</a:t>
            </a:r>
            <a:r>
              <a:rPr lang="zh-TW" altLang="en-US" dirty="0"/>
              <a:t> </a:t>
            </a:r>
            <a:r>
              <a:rPr lang="en-US" altLang="zh-TW" dirty="0"/>
              <a:t>GO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B0392312-3B0F-F5A4-9D96-5A410DEA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溫馨提醒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E66FBA4-89B4-46B0-91BC-35BF6DD08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17" y="2121678"/>
            <a:ext cx="1813192" cy="181319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E2B18A4-E7D0-4EAE-8895-BD441D98F3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17" y="4692304"/>
            <a:ext cx="1813192" cy="181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07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D4F5D6E-DC86-D64A-BFA9-BC2DF8881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OOP</a:t>
            </a:r>
          </a:p>
          <a:p>
            <a:r>
              <a:rPr lang="en-US" altLang="zh-TW" dirty="0"/>
              <a:t>Class</a:t>
            </a:r>
          </a:p>
          <a:p>
            <a:r>
              <a:rPr lang="zh-TW" altLang="en-US" dirty="0"/>
              <a:t>參考範例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B0392312-3B0F-F5A4-9D96-5A410DEA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/>
              <a:t>Python </a:t>
            </a:r>
            <a:r>
              <a:rPr lang="zh-TW" altLang="en-US" sz="4800" dirty="0"/>
              <a:t>基礎教學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78001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AEA2F7B-2BE0-8674-3484-4A13A2527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OOP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2FF431A-C115-F33D-6D3B-AE7E934D6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12429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9DECDFE0-39EE-F7BA-BFDC-0131A697D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物件導向</a:t>
            </a:r>
            <a:endParaRPr lang="en-US" altLang="zh-TW" dirty="0"/>
          </a:p>
          <a:p>
            <a:pPr lvl="1"/>
            <a:r>
              <a:rPr lang="zh-TW" altLang="en-US" b="0" i="0" dirty="0">
                <a:effectLst/>
                <a:latin typeface="Muli"/>
              </a:rPr>
              <a:t>以物件的方式去描述你資料應有的行為</a:t>
            </a:r>
            <a:endParaRPr lang="en-US" altLang="zh-TW" b="0" i="0" dirty="0">
              <a:effectLst/>
              <a:latin typeface="Muli"/>
            </a:endParaRPr>
          </a:p>
          <a:p>
            <a:pPr lvl="2"/>
            <a:r>
              <a:rPr lang="zh-TW" altLang="en-US" sz="2000" b="0" i="0" dirty="0">
                <a:effectLst/>
                <a:latin typeface="Muli"/>
              </a:rPr>
              <a:t>像我們在現實世界中定義貓、狗、人、車等等一樣，都有自己的運作方式</a:t>
            </a:r>
            <a:endParaRPr lang="en-US" altLang="zh-TW" sz="2000" dirty="0"/>
          </a:p>
          <a:p>
            <a:pPr lvl="1"/>
            <a:r>
              <a:rPr lang="zh-TW" altLang="en-US" dirty="0"/>
              <a:t>主要有</a:t>
            </a:r>
            <a:r>
              <a:rPr lang="en-US" altLang="zh-TW" dirty="0"/>
              <a:t>:</a:t>
            </a:r>
          </a:p>
          <a:p>
            <a:pPr lvl="2"/>
            <a:r>
              <a:rPr lang="zh-TW" altLang="en-US" dirty="0"/>
              <a:t>繼承</a:t>
            </a:r>
            <a:endParaRPr lang="en-US" altLang="zh-TW" dirty="0"/>
          </a:p>
          <a:p>
            <a:pPr lvl="2"/>
            <a:r>
              <a:rPr lang="zh-TW" altLang="en-US" dirty="0"/>
              <a:t>封裝</a:t>
            </a:r>
            <a:endParaRPr lang="en-US" altLang="zh-TW" dirty="0"/>
          </a:p>
          <a:p>
            <a:pPr lvl="2"/>
            <a:r>
              <a:rPr lang="zh-TW" altLang="en-US" dirty="0"/>
              <a:t>多型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21BD9BA-F3F0-DF5E-DCC6-292C0E944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OOP</a:t>
            </a:r>
            <a:r>
              <a:rPr lang="en-US" altLang="zh-TW" sz="2400" dirty="0"/>
              <a:t>(</a:t>
            </a:r>
            <a:r>
              <a:rPr lang="en-US" altLang="zh-TW" sz="2400" b="1" i="0" dirty="0">
                <a:effectLst/>
                <a:latin typeface="Muli"/>
              </a:rPr>
              <a:t>Object-Oriented Programming)</a:t>
            </a:r>
            <a:r>
              <a:rPr lang="zh-TW" altLang="en-US" b="1" i="0" dirty="0">
                <a:effectLst/>
                <a:latin typeface="Muli"/>
              </a:rPr>
              <a:t>物件導向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00301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6388524-21E4-06DB-8161-D6CC28F9F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5803153" cy="4525963"/>
          </a:xfrm>
        </p:spPr>
        <p:txBody>
          <a:bodyPr/>
          <a:lstStyle/>
          <a:p>
            <a:r>
              <a:rPr lang="zh-TW" altLang="en-US" dirty="0"/>
              <a:t>繼承</a:t>
            </a:r>
            <a:endParaRPr lang="en-US" altLang="zh-TW" dirty="0"/>
          </a:p>
          <a:p>
            <a:pPr lvl="1"/>
            <a:r>
              <a:rPr lang="zh-TW" altLang="en-US" b="0" i="0" dirty="0">
                <a:effectLst/>
                <a:latin typeface="-apple-system"/>
              </a:rPr>
              <a:t>繼承就像是生活中，子女繼承父母的財產一樣。</a:t>
            </a:r>
            <a:endParaRPr lang="en-US" altLang="zh-TW" dirty="0"/>
          </a:p>
          <a:p>
            <a:pPr lvl="2"/>
            <a:r>
              <a:rPr lang="en-US" altLang="zh-TW" dirty="0"/>
              <a:t>Class - </a:t>
            </a:r>
            <a:r>
              <a:rPr lang="en-US" altLang="zh-TW" dirty="0" err="1"/>
              <a:t>Lab_location</a:t>
            </a:r>
            <a:r>
              <a:rPr lang="zh-TW" altLang="en-US" dirty="0"/>
              <a:t> 是位置</a:t>
            </a:r>
            <a:endParaRPr lang="en-US" altLang="zh-TW" dirty="0"/>
          </a:p>
          <a:p>
            <a:pPr lvl="2"/>
            <a:r>
              <a:rPr lang="en-US" altLang="zh-TW" dirty="0"/>
              <a:t>Class - </a:t>
            </a:r>
            <a:r>
              <a:rPr lang="en-US" altLang="zh-TW" dirty="0" err="1"/>
              <a:t>Lab_student</a:t>
            </a:r>
            <a:r>
              <a:rPr lang="en-US" altLang="zh-TW" dirty="0"/>
              <a:t> </a:t>
            </a:r>
            <a:r>
              <a:rPr lang="zh-TW" altLang="en-US" dirty="0"/>
              <a:t>繼承</a:t>
            </a:r>
            <a:r>
              <a:rPr lang="en-US" altLang="zh-TW" dirty="0" err="1"/>
              <a:t>Lab_location</a:t>
            </a:r>
            <a:r>
              <a:rPr lang="zh-TW" altLang="en-US" dirty="0"/>
              <a:t>的物件</a:t>
            </a:r>
            <a:endParaRPr lang="en-US" altLang="zh-TW" dirty="0"/>
          </a:p>
          <a:p>
            <a:pPr lvl="2"/>
            <a:r>
              <a:rPr lang="en-US" altLang="zh-TW" dirty="0"/>
              <a:t>super().__</a:t>
            </a:r>
            <a:r>
              <a:rPr lang="en-US" altLang="zh-TW" dirty="0" err="1"/>
              <a:t>init</a:t>
            </a:r>
            <a:r>
              <a:rPr lang="en-US" altLang="zh-TW" dirty="0"/>
              <a:t>__()</a:t>
            </a:r>
            <a:r>
              <a:rPr lang="zh-TW" altLang="en-US" dirty="0"/>
              <a:t> 繼承</a:t>
            </a:r>
            <a:r>
              <a:rPr lang="en-US" altLang="zh-TW" dirty="0" err="1"/>
              <a:t>Lab_location</a:t>
            </a:r>
            <a:r>
              <a:rPr lang="zh-TW" altLang="en-US" dirty="0"/>
              <a:t> 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B1C0BD7-2490-7808-D46E-5A57FB329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OOP</a:t>
            </a:r>
            <a:r>
              <a:rPr lang="en-US" altLang="zh-TW" sz="2400" dirty="0"/>
              <a:t>(</a:t>
            </a:r>
            <a:r>
              <a:rPr lang="en-US" altLang="zh-TW" sz="2400" b="1" i="0" dirty="0">
                <a:effectLst/>
                <a:latin typeface="Muli"/>
              </a:rPr>
              <a:t>Object-Oriented Programming)</a:t>
            </a:r>
            <a:r>
              <a:rPr lang="zh-TW" altLang="en-US" b="1" i="0" dirty="0">
                <a:effectLst/>
                <a:latin typeface="Muli"/>
              </a:rPr>
              <a:t>物件導向</a:t>
            </a:r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B6FD93D2-555F-014E-3FAB-D1BDE524B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055" y="1880929"/>
            <a:ext cx="5506218" cy="3705742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EB031550-4AB9-B3AD-73C0-8A57BCC5D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055" y="5706200"/>
            <a:ext cx="1952898" cy="49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10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6388524-21E4-06DB-8161-D6CC28F9F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048188" cy="4525963"/>
          </a:xfrm>
        </p:spPr>
        <p:txBody>
          <a:bodyPr/>
          <a:lstStyle/>
          <a:p>
            <a:r>
              <a:rPr lang="zh-TW" altLang="en-US" dirty="0"/>
              <a:t>封裝</a:t>
            </a:r>
            <a:endParaRPr lang="en-US" altLang="zh-TW" dirty="0"/>
          </a:p>
          <a:p>
            <a:pPr lvl="1"/>
            <a:r>
              <a:rPr lang="zh-TW" altLang="en-US" b="0" i="0" dirty="0">
                <a:effectLst/>
                <a:latin typeface="-apple-system"/>
              </a:rPr>
              <a:t>隱藏程式實現細節只保留下接口，使程式容易模組化</a:t>
            </a:r>
            <a:endParaRPr lang="en-US" altLang="zh-TW" dirty="0"/>
          </a:p>
          <a:p>
            <a:pPr lvl="2"/>
            <a:r>
              <a:rPr lang="zh-TW" altLang="en-US" dirty="0"/>
              <a:t>先將</a:t>
            </a:r>
            <a:r>
              <a:rPr lang="en-US" altLang="zh-TW" dirty="0"/>
              <a:t>student1 </a:t>
            </a:r>
            <a:r>
              <a:rPr lang="zh-TW" altLang="en-US" dirty="0"/>
              <a:t>變成</a:t>
            </a:r>
            <a:r>
              <a:rPr lang="en-US" altLang="zh-TW" dirty="0" err="1"/>
              <a:t>Lab_student</a:t>
            </a:r>
            <a:r>
              <a:rPr lang="zh-TW" altLang="en-US" dirty="0"/>
              <a:t>的物件形式</a:t>
            </a:r>
            <a:endParaRPr lang="en-US" altLang="zh-TW" dirty="0"/>
          </a:p>
          <a:p>
            <a:pPr lvl="2"/>
            <a:r>
              <a:rPr lang="zh-TW" altLang="en-US" dirty="0"/>
              <a:t>呼叫</a:t>
            </a:r>
            <a:r>
              <a:rPr lang="en-US" altLang="zh-TW" dirty="0" err="1"/>
              <a:t>student_name</a:t>
            </a:r>
            <a:r>
              <a:rPr lang="zh-TW" altLang="en-US" dirty="0"/>
              <a:t>的時候會觸發</a:t>
            </a:r>
            <a:endParaRPr lang="en-US" altLang="zh-TW" dirty="0"/>
          </a:p>
          <a:p>
            <a:pPr lvl="2"/>
            <a:r>
              <a:rPr lang="zh-TW" altLang="en-US" dirty="0"/>
              <a:t>呼叫</a:t>
            </a:r>
            <a:r>
              <a:rPr lang="en-US" altLang="zh-TW" dirty="0"/>
              <a:t>crime</a:t>
            </a:r>
            <a:r>
              <a:rPr lang="zh-TW" altLang="en-US" dirty="0"/>
              <a:t>的時候會觸發</a:t>
            </a:r>
            <a:endParaRPr lang="en-US" altLang="zh-TW" dirty="0"/>
          </a:p>
          <a:p>
            <a:pPr lvl="2"/>
            <a:r>
              <a:rPr lang="zh-TW" altLang="en-US" dirty="0"/>
              <a:t>呼叫</a:t>
            </a:r>
            <a:r>
              <a:rPr lang="en-US" altLang="zh-TW" dirty="0"/>
              <a:t>__</a:t>
            </a:r>
            <a:r>
              <a:rPr lang="en-US" altLang="zh-TW" dirty="0" err="1"/>
              <a:t>no_crime</a:t>
            </a:r>
            <a:r>
              <a:rPr lang="zh-TW" altLang="en-US" dirty="0"/>
              <a:t>不會觸發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B1C0BD7-2490-7808-D46E-5A57FB329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OOP</a:t>
            </a:r>
            <a:r>
              <a:rPr lang="en-US" altLang="zh-TW" sz="2400" dirty="0"/>
              <a:t>(</a:t>
            </a:r>
            <a:r>
              <a:rPr lang="en-US" altLang="zh-TW" sz="2400" b="1" i="0" dirty="0">
                <a:effectLst/>
                <a:latin typeface="Muli"/>
              </a:rPr>
              <a:t>Object-Oriented Programming)</a:t>
            </a:r>
            <a:r>
              <a:rPr lang="zh-TW" altLang="en-US" b="1" i="0" dirty="0">
                <a:effectLst/>
                <a:latin typeface="Muli"/>
              </a:rPr>
              <a:t>物件導向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03861D4-6499-0C81-6712-9B235C1FA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2350" y="631731"/>
            <a:ext cx="3502639" cy="463691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7667032-52B2-E2B1-5D14-F5A4142F7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886" y="5442404"/>
            <a:ext cx="5580127" cy="105999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EFBF12B5-0B7B-B35D-A0B7-92D98943AFF2}"/>
              </a:ext>
            </a:extLst>
          </p:cNvPr>
          <p:cNvSpPr/>
          <p:nvPr/>
        </p:nvSpPr>
        <p:spPr>
          <a:xfrm>
            <a:off x="9093201" y="3073201"/>
            <a:ext cx="161364" cy="2124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407DA9E-474C-1FC0-5AD6-306AD35195C7}"/>
              </a:ext>
            </a:extLst>
          </p:cNvPr>
          <p:cNvSpPr/>
          <p:nvPr/>
        </p:nvSpPr>
        <p:spPr>
          <a:xfrm>
            <a:off x="9093200" y="3077765"/>
            <a:ext cx="191247" cy="2124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64F3E7EA-E713-79AD-7A32-CF8C918B6DCF}"/>
              </a:ext>
            </a:extLst>
          </p:cNvPr>
          <p:cNvCxnSpPr/>
          <p:nvPr/>
        </p:nvCxnSpPr>
        <p:spPr>
          <a:xfrm flipH="1">
            <a:off x="7972612" y="3239247"/>
            <a:ext cx="112058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表格 12">
            <a:extLst>
              <a:ext uri="{FF2B5EF4-FFF2-40B4-BE49-F238E27FC236}">
                <a16:creationId xmlns:a16="http://schemas.microsoft.com/office/drawing/2014/main" id="{10CACC92-82A7-CB3E-40A5-AD57D19D5638}"/>
              </a:ext>
            </a:extLst>
          </p:cNvPr>
          <p:cNvGraphicFramePr>
            <a:graphicFrameLocks noGrp="1"/>
          </p:cNvGraphicFramePr>
          <p:nvPr/>
        </p:nvGraphicFramePr>
        <p:xfrm>
          <a:off x="7369544" y="3114541"/>
          <a:ext cx="755204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5204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zh-TW" altLang="en-US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私有變數</a:t>
                      </a:r>
                      <a:endParaRPr lang="zh-TW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369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6388524-21E4-06DB-8161-D6CC28F9F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908800" cy="4525963"/>
          </a:xfrm>
        </p:spPr>
        <p:txBody>
          <a:bodyPr/>
          <a:lstStyle/>
          <a:p>
            <a:r>
              <a:rPr lang="zh-TW" altLang="en-US" dirty="0"/>
              <a:t>多型</a:t>
            </a:r>
            <a:endParaRPr lang="en-US" altLang="zh-TW" dirty="0"/>
          </a:p>
          <a:p>
            <a:pPr lvl="1"/>
            <a:r>
              <a:rPr lang="zh-TW" altLang="en-US" b="0" i="0" dirty="0">
                <a:solidFill>
                  <a:srgbClr val="292929"/>
                </a:solidFill>
                <a:effectLst/>
                <a:latin typeface="source-serif-pro"/>
              </a:rPr>
              <a:t>多型指的是一類的事物有多種型態</a:t>
            </a:r>
            <a:endParaRPr lang="en-US" altLang="zh-TW" b="0" i="0" dirty="0">
              <a:solidFill>
                <a:srgbClr val="292929"/>
              </a:solidFill>
              <a:effectLst/>
              <a:latin typeface="source-serif-pro"/>
            </a:endParaRPr>
          </a:p>
          <a:p>
            <a:pPr lvl="2"/>
            <a:r>
              <a:rPr lang="en-US" altLang="zh-TW" dirty="0">
                <a:solidFill>
                  <a:srgbClr val="292929"/>
                </a:solidFill>
                <a:latin typeface="source-serif-pro"/>
              </a:rPr>
              <a:t>A1</a:t>
            </a:r>
            <a:r>
              <a:rPr lang="zh-TW" altLang="en-US" dirty="0">
                <a:solidFill>
                  <a:srgbClr val="292929"/>
                </a:solidFill>
                <a:latin typeface="source-serif-pro"/>
              </a:rPr>
              <a:t>、</a:t>
            </a:r>
            <a:r>
              <a:rPr lang="en-US" altLang="zh-TW" dirty="0">
                <a:solidFill>
                  <a:srgbClr val="292929"/>
                </a:solidFill>
                <a:latin typeface="source-serif-pro"/>
              </a:rPr>
              <a:t>A2</a:t>
            </a:r>
            <a:r>
              <a:rPr lang="zh-TW" altLang="en-US" dirty="0">
                <a:solidFill>
                  <a:srgbClr val="292929"/>
                </a:solidFill>
                <a:latin typeface="source-serif-pro"/>
              </a:rPr>
              <a:t>、</a:t>
            </a:r>
            <a:r>
              <a:rPr lang="en-US" altLang="zh-TW" dirty="0">
                <a:solidFill>
                  <a:srgbClr val="292929"/>
                </a:solidFill>
                <a:latin typeface="source-serif-pro"/>
              </a:rPr>
              <a:t>A3</a:t>
            </a:r>
            <a:r>
              <a:rPr lang="zh-TW" altLang="en-US" dirty="0">
                <a:solidFill>
                  <a:srgbClr val="292929"/>
                </a:solidFill>
                <a:latin typeface="source-serif-pro"/>
              </a:rPr>
              <a:t>都有</a:t>
            </a:r>
            <a:r>
              <a:rPr lang="en-US" altLang="zh-TW" dirty="0" err="1">
                <a:solidFill>
                  <a:srgbClr val="292929"/>
                </a:solidFill>
                <a:latin typeface="source-serif-pro"/>
              </a:rPr>
              <a:t>leb_detail</a:t>
            </a:r>
            <a:r>
              <a:rPr lang="zh-TW" altLang="en-US" dirty="0">
                <a:solidFill>
                  <a:srgbClr val="292929"/>
                </a:solidFill>
                <a:latin typeface="source-serif-pro"/>
              </a:rPr>
              <a:t>的方式</a:t>
            </a:r>
            <a:endParaRPr lang="en-US" altLang="zh-TW" dirty="0">
              <a:solidFill>
                <a:srgbClr val="292929"/>
              </a:solidFill>
              <a:latin typeface="source-serif-pro"/>
            </a:endParaRPr>
          </a:p>
          <a:p>
            <a:pPr lvl="2"/>
            <a:r>
              <a:rPr lang="zh-TW" altLang="en-US" b="0" i="0" dirty="0">
                <a:solidFill>
                  <a:srgbClr val="292929"/>
                </a:solidFill>
                <a:effectLst/>
                <a:latin typeface="source-serif-pro"/>
              </a:rPr>
              <a:t>呼叫出來的結果都不同</a:t>
            </a:r>
            <a:endParaRPr lang="en-US" altLang="zh-TW" b="0" i="0" dirty="0">
              <a:solidFill>
                <a:srgbClr val="292929"/>
              </a:solidFill>
              <a:effectLst/>
              <a:latin typeface="source-serif-pro"/>
            </a:endParaRPr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B1C0BD7-2490-7808-D46E-5A57FB329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OOP</a:t>
            </a:r>
            <a:r>
              <a:rPr lang="en-US" altLang="zh-TW" sz="2400" dirty="0"/>
              <a:t>(</a:t>
            </a:r>
            <a:r>
              <a:rPr lang="en-US" altLang="zh-TW" sz="2400" b="1" i="0" dirty="0">
                <a:effectLst/>
                <a:latin typeface="Muli"/>
              </a:rPr>
              <a:t>Object-Oriented Programming)</a:t>
            </a:r>
            <a:r>
              <a:rPr lang="zh-TW" altLang="en-US" b="1" i="0" dirty="0">
                <a:effectLst/>
                <a:latin typeface="Muli"/>
              </a:rPr>
              <a:t>物件導向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E0FF349-432B-B0C1-0168-0439F5009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0329" y="53788"/>
            <a:ext cx="3079773" cy="523269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22ABDC8-8550-A114-1B5B-E258ADA15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6427" y="5792742"/>
            <a:ext cx="1991003" cy="6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34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6388524-21E4-06DB-8161-D6CC28F9F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908800" cy="4525963"/>
          </a:xfrm>
        </p:spPr>
        <p:txBody>
          <a:bodyPr/>
          <a:lstStyle/>
          <a:p>
            <a:r>
              <a:rPr lang="zh-TW" altLang="en-US" dirty="0"/>
              <a:t>多型</a:t>
            </a:r>
            <a:endParaRPr lang="en-US" altLang="zh-TW" dirty="0"/>
          </a:p>
          <a:p>
            <a:pPr lvl="1"/>
            <a:r>
              <a:rPr lang="zh-TW" altLang="en-US" b="0" i="0" dirty="0">
                <a:solidFill>
                  <a:srgbClr val="292929"/>
                </a:solidFill>
                <a:effectLst/>
                <a:latin typeface="source-serif-pro"/>
              </a:rPr>
              <a:t>多型指的是一類的事物有多種型態</a:t>
            </a:r>
            <a:endParaRPr lang="en-US" altLang="zh-TW" b="0" i="0" dirty="0">
              <a:solidFill>
                <a:srgbClr val="292929"/>
              </a:solidFill>
              <a:effectLst/>
              <a:latin typeface="source-serif-pro"/>
            </a:endParaRPr>
          </a:p>
          <a:p>
            <a:pPr lvl="2"/>
            <a:r>
              <a:rPr lang="zh-TW" altLang="en-US" dirty="0"/>
              <a:t>同樣呼叫</a:t>
            </a:r>
            <a:r>
              <a:rPr lang="en-US" altLang="zh-TW" dirty="0" err="1"/>
              <a:t>Lab_student</a:t>
            </a:r>
            <a:r>
              <a:rPr lang="en-US" altLang="zh-TW" dirty="0"/>
              <a:t> </a:t>
            </a:r>
            <a:r>
              <a:rPr lang="zh-TW" altLang="en-US" dirty="0"/>
              <a:t>但可以不同型態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B1C0BD7-2490-7808-D46E-5A57FB329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OOP</a:t>
            </a:r>
            <a:r>
              <a:rPr lang="en-US" altLang="zh-TW" sz="2400" dirty="0"/>
              <a:t>(</a:t>
            </a:r>
            <a:r>
              <a:rPr lang="en-US" altLang="zh-TW" sz="2400" b="1" i="0" dirty="0">
                <a:effectLst/>
                <a:latin typeface="Muli"/>
              </a:rPr>
              <a:t>Object-Oriented Programming)</a:t>
            </a:r>
            <a:r>
              <a:rPr lang="zh-TW" altLang="en-US" b="1" i="0" dirty="0">
                <a:effectLst/>
                <a:latin typeface="Muli"/>
              </a:rPr>
              <a:t>物件導向</a:t>
            </a:r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1A816C54-A9A1-2789-2F2A-E84D39E2F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400" y="1600201"/>
            <a:ext cx="3867690" cy="396295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D714F014-AA31-79B5-565B-3CA43C503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400" y="5783216"/>
            <a:ext cx="1000265" cy="68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89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FB6397-704C-0D39-2E4D-76C44DB84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067FC31-42EB-3AB7-5311-D7C361428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6542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C5264B2C-619C-181C-CC74-41073878D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r>
              <a:rPr lang="zh-TW" altLang="en-US" dirty="0"/>
              <a:t>類別</a:t>
            </a:r>
            <a:endParaRPr lang="en-US" altLang="zh-TW" dirty="0"/>
          </a:p>
          <a:p>
            <a:pPr lvl="1"/>
            <a:r>
              <a:rPr lang="en-US" altLang="zh-TW" dirty="0"/>
              <a:t>Object </a:t>
            </a:r>
            <a:r>
              <a:rPr lang="zh-TW" altLang="en-US" dirty="0"/>
              <a:t>物件</a:t>
            </a:r>
            <a:endParaRPr lang="en-US" altLang="zh-TW" dirty="0"/>
          </a:p>
          <a:p>
            <a:pPr lvl="1"/>
            <a:r>
              <a:rPr lang="en-US" altLang="zh-TW" dirty="0"/>
              <a:t>Attribute </a:t>
            </a:r>
            <a:r>
              <a:rPr lang="zh-TW" altLang="en-US" dirty="0"/>
              <a:t>屬性</a:t>
            </a:r>
            <a:endParaRPr lang="en-US" altLang="zh-TW" dirty="0"/>
          </a:p>
          <a:p>
            <a:pPr lvl="1"/>
            <a:r>
              <a:rPr lang="en-US" altLang="zh-TW" dirty="0"/>
              <a:t>Method </a:t>
            </a:r>
            <a:r>
              <a:rPr lang="zh-TW" altLang="en-US" dirty="0"/>
              <a:t>方法</a:t>
            </a:r>
            <a:endParaRPr lang="en-US" altLang="zh-TW" dirty="0"/>
          </a:p>
          <a:p>
            <a:pPr lvl="1"/>
            <a:r>
              <a:rPr lang="en-US" altLang="zh-TW" dirty="0"/>
              <a:t>Constructor </a:t>
            </a:r>
            <a:r>
              <a:rPr lang="zh-TW" altLang="en-US" dirty="0"/>
              <a:t>建構式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515E52A1-275E-E718-AF92-5D9F5C5DE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3CEE56B-CF4C-D003-FAC5-599B09637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528" y="1417638"/>
            <a:ext cx="5673532" cy="443730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967381E-BF06-613C-503D-5FCB2623D382}"/>
              </a:ext>
            </a:extLst>
          </p:cNvPr>
          <p:cNvSpPr/>
          <p:nvPr/>
        </p:nvSpPr>
        <p:spPr>
          <a:xfrm>
            <a:off x="5948646" y="1353390"/>
            <a:ext cx="1054847" cy="23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A116EBF6-FD82-0453-DE16-B04B9F1EEF9F}"/>
              </a:ext>
            </a:extLst>
          </p:cNvPr>
          <p:cNvCxnSpPr>
            <a:cxnSpLocks/>
          </p:cNvCxnSpPr>
          <p:nvPr/>
        </p:nvCxnSpPr>
        <p:spPr>
          <a:xfrm flipV="1">
            <a:off x="6991540" y="1150010"/>
            <a:ext cx="441327" cy="2033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C7FD53A1-BD6B-0127-3343-5998CB84A038}"/>
              </a:ext>
            </a:extLst>
          </p:cNvPr>
          <p:cNvGraphicFramePr>
            <a:graphicFrameLocks noGrp="1"/>
          </p:cNvGraphicFramePr>
          <p:nvPr/>
        </p:nvGraphicFramePr>
        <p:xfrm>
          <a:off x="7432867" y="1039953"/>
          <a:ext cx="755204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5204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dirty="0"/>
                        <a:t>Class</a:t>
                      </a:r>
                      <a:r>
                        <a:rPr lang="zh-TW" altLang="en-US" sz="900" dirty="0"/>
                        <a:t>類別</a:t>
                      </a:r>
                      <a:endParaRPr lang="en-US" altLang="zh-TW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47CCFAEA-8E78-81FA-964D-0093215265E4}"/>
              </a:ext>
            </a:extLst>
          </p:cNvPr>
          <p:cNvSpPr/>
          <p:nvPr/>
        </p:nvSpPr>
        <p:spPr>
          <a:xfrm>
            <a:off x="5936693" y="4990170"/>
            <a:ext cx="4014130" cy="23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4A74EE48-3FD7-1F47-7DA9-908B8A910A29}"/>
              </a:ext>
            </a:extLst>
          </p:cNvPr>
          <p:cNvCxnSpPr>
            <a:cxnSpLocks/>
          </p:cNvCxnSpPr>
          <p:nvPr/>
        </p:nvCxnSpPr>
        <p:spPr>
          <a:xfrm flipH="1">
            <a:off x="5498353" y="5085695"/>
            <a:ext cx="4383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表格 12">
            <a:extLst>
              <a:ext uri="{FF2B5EF4-FFF2-40B4-BE49-F238E27FC236}">
                <a16:creationId xmlns:a16="http://schemas.microsoft.com/office/drawing/2014/main" id="{0A6E4421-0E43-DF43-EF17-BF8E95461AC4}"/>
              </a:ext>
            </a:extLst>
          </p:cNvPr>
          <p:cNvGraphicFramePr>
            <a:graphicFrameLocks noGrp="1"/>
          </p:cNvGraphicFramePr>
          <p:nvPr/>
        </p:nvGraphicFramePr>
        <p:xfrm>
          <a:off x="4840940" y="4960936"/>
          <a:ext cx="872565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2565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en-US" altLang="zh-TW" sz="900" dirty="0"/>
                        <a:t>Object </a:t>
                      </a:r>
                      <a:r>
                        <a:rPr lang="zh-TW" altLang="en-US" sz="900" dirty="0"/>
                        <a:t>物件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368A527F-EAFD-86A9-B154-A863D30B77F8}"/>
              </a:ext>
            </a:extLst>
          </p:cNvPr>
          <p:cNvSpPr/>
          <p:nvPr/>
        </p:nvSpPr>
        <p:spPr>
          <a:xfrm>
            <a:off x="6185459" y="1619401"/>
            <a:ext cx="2833035" cy="1754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4BF9AE5C-7726-1A93-3CD7-4F5924C9FA80}"/>
              </a:ext>
            </a:extLst>
          </p:cNvPr>
          <p:cNvCxnSpPr>
            <a:cxnSpLocks/>
          </p:cNvCxnSpPr>
          <p:nvPr/>
        </p:nvCxnSpPr>
        <p:spPr>
          <a:xfrm flipH="1" flipV="1">
            <a:off x="5826967" y="2058613"/>
            <a:ext cx="358492" cy="2390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B4886667-4DD4-147C-81F0-0D731E24AC50}"/>
              </a:ext>
            </a:extLst>
          </p:cNvPr>
          <p:cNvGraphicFramePr>
            <a:graphicFrameLocks noGrp="1"/>
          </p:cNvGraphicFramePr>
          <p:nvPr/>
        </p:nvGraphicFramePr>
        <p:xfrm>
          <a:off x="5235583" y="1869771"/>
          <a:ext cx="755204" cy="502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5204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427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dirty="0"/>
                        <a:t>Constructor </a:t>
                      </a:r>
                      <a:r>
                        <a:rPr lang="zh-TW" altLang="en-US" sz="900" dirty="0"/>
                        <a:t>建構式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sp>
        <p:nvSpPr>
          <p:cNvPr id="14" name="矩形 13">
            <a:extLst>
              <a:ext uri="{FF2B5EF4-FFF2-40B4-BE49-F238E27FC236}">
                <a16:creationId xmlns:a16="http://schemas.microsoft.com/office/drawing/2014/main" id="{CBE2D0CF-DB0E-1E7E-701E-4E32DFCE6E70}"/>
              </a:ext>
            </a:extLst>
          </p:cNvPr>
          <p:cNvSpPr/>
          <p:nvPr/>
        </p:nvSpPr>
        <p:spPr>
          <a:xfrm>
            <a:off x="6185459" y="3421285"/>
            <a:ext cx="2498353" cy="8589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B67EB80-78C4-E158-07AA-7E480F14C2B8}"/>
              </a:ext>
            </a:extLst>
          </p:cNvPr>
          <p:cNvSpPr/>
          <p:nvPr/>
        </p:nvSpPr>
        <p:spPr>
          <a:xfrm>
            <a:off x="6183690" y="4320220"/>
            <a:ext cx="5468370" cy="5208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7378FD98-3146-5A25-059F-FF000D30641D}"/>
              </a:ext>
            </a:extLst>
          </p:cNvPr>
          <p:cNvCxnSpPr>
            <a:cxnSpLocks/>
          </p:cNvCxnSpPr>
          <p:nvPr/>
        </p:nvCxnSpPr>
        <p:spPr>
          <a:xfrm flipH="1">
            <a:off x="5713505" y="3872472"/>
            <a:ext cx="470185" cy="687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F58B0791-2AA8-E08A-608A-5BE28C16E605}"/>
              </a:ext>
            </a:extLst>
          </p:cNvPr>
          <p:cNvCxnSpPr>
            <a:cxnSpLocks/>
          </p:cNvCxnSpPr>
          <p:nvPr/>
        </p:nvCxnSpPr>
        <p:spPr>
          <a:xfrm flipH="1" flipV="1">
            <a:off x="5713505" y="4090287"/>
            <a:ext cx="470185" cy="4903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0731FE54-4671-00BF-F395-F3D795060835}"/>
              </a:ext>
            </a:extLst>
          </p:cNvPr>
          <p:cNvGraphicFramePr>
            <a:graphicFrameLocks noGrp="1"/>
          </p:cNvGraphicFramePr>
          <p:nvPr/>
        </p:nvGraphicFramePr>
        <p:xfrm>
          <a:off x="5017055" y="3889469"/>
          <a:ext cx="1034123" cy="502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34123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dirty="0"/>
                        <a:t>Method </a:t>
                      </a:r>
                      <a:r>
                        <a:rPr lang="zh-TW" altLang="en-US" sz="900" dirty="0"/>
                        <a:t>方法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D5950E1D-FEC1-3CCA-11DE-0C51A919C009}"/>
              </a:ext>
            </a:extLst>
          </p:cNvPr>
          <p:cNvCxnSpPr>
            <a:cxnSpLocks/>
          </p:cNvCxnSpPr>
          <p:nvPr/>
        </p:nvCxnSpPr>
        <p:spPr>
          <a:xfrm flipH="1">
            <a:off x="5510306" y="5291883"/>
            <a:ext cx="4383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57D095D1-BA0F-79FA-CCFC-B1893BA21AD2}"/>
              </a:ext>
            </a:extLst>
          </p:cNvPr>
          <p:cNvSpPr/>
          <p:nvPr/>
        </p:nvSpPr>
        <p:spPr>
          <a:xfrm>
            <a:off x="5936693" y="5236982"/>
            <a:ext cx="1402413" cy="1366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graphicFrame>
        <p:nvGraphicFramePr>
          <p:cNvPr id="21" name="表格 12">
            <a:extLst>
              <a:ext uri="{FF2B5EF4-FFF2-40B4-BE49-F238E27FC236}">
                <a16:creationId xmlns:a16="http://schemas.microsoft.com/office/drawing/2014/main" id="{A25F8422-A065-66B4-9B50-52D057C8234D}"/>
              </a:ext>
            </a:extLst>
          </p:cNvPr>
          <p:cNvGraphicFramePr>
            <a:graphicFrameLocks noGrp="1"/>
          </p:cNvGraphicFramePr>
          <p:nvPr/>
        </p:nvGraphicFramePr>
        <p:xfrm>
          <a:off x="4740620" y="5180842"/>
          <a:ext cx="872565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2565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en-US" altLang="zh-TW" sz="900" dirty="0"/>
                        <a:t>Attribute </a:t>
                      </a:r>
                      <a:r>
                        <a:rPr lang="zh-TW" altLang="en-US" sz="900" dirty="0"/>
                        <a:t>屬性</a:t>
                      </a:r>
                    </a:p>
                    <a:p>
                      <a:endParaRPr lang="zh-TW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165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397DFCA-3180-F1D9-AEA4-3BA72C1F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259294" cy="4525963"/>
          </a:xfrm>
        </p:spPr>
        <p:txBody>
          <a:bodyPr/>
          <a:lstStyle/>
          <a:p>
            <a:r>
              <a:rPr lang="en-US" altLang="zh-TW" dirty="0"/>
              <a:t>Class</a:t>
            </a:r>
            <a:r>
              <a:rPr lang="zh-TW" altLang="en-US" dirty="0"/>
              <a:t>類別</a:t>
            </a:r>
            <a:endParaRPr lang="en-US" altLang="zh-TW" dirty="0"/>
          </a:p>
          <a:p>
            <a:pPr lvl="1"/>
            <a:r>
              <a:rPr lang="zh-TW" altLang="en-US" dirty="0"/>
              <a:t>命名建議原則</a:t>
            </a:r>
            <a:r>
              <a:rPr lang="en-US" altLang="zh-TW" dirty="0"/>
              <a:t>:</a:t>
            </a:r>
            <a:r>
              <a:rPr lang="zh-TW" altLang="en-US" dirty="0"/>
              <a:t>單字字首大寫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165419C-DC03-E2C1-63BF-CBDEE3D1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CE20D85-8650-6410-10F2-80326CBD9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504" y="1818061"/>
            <a:ext cx="5673532" cy="443730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E7BACB0-32DF-FB4A-8096-78E241BB41E4}"/>
              </a:ext>
            </a:extLst>
          </p:cNvPr>
          <p:cNvSpPr/>
          <p:nvPr/>
        </p:nvSpPr>
        <p:spPr>
          <a:xfrm>
            <a:off x="5942669" y="1771743"/>
            <a:ext cx="1054847" cy="23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531542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397DFCA-3180-F1D9-AEA4-3BA72C1F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026212" cy="4525963"/>
          </a:xfrm>
        </p:spPr>
        <p:txBody>
          <a:bodyPr/>
          <a:lstStyle/>
          <a:p>
            <a:r>
              <a:rPr lang="en-US" altLang="zh-TW" dirty="0"/>
              <a:t>Object </a:t>
            </a:r>
            <a:r>
              <a:rPr lang="zh-TW" altLang="en-US" dirty="0"/>
              <a:t>物件</a:t>
            </a:r>
            <a:endParaRPr lang="en-US" altLang="zh-TW" dirty="0"/>
          </a:p>
          <a:p>
            <a:pPr lvl="1"/>
            <a:r>
              <a:rPr lang="zh-TW" altLang="en-US" dirty="0"/>
              <a:t>透過</a:t>
            </a:r>
            <a:r>
              <a:rPr lang="en-US" altLang="zh-TW" dirty="0"/>
              <a:t>Class</a:t>
            </a:r>
            <a:r>
              <a:rPr lang="zh-TW" altLang="en-US" dirty="0"/>
              <a:t>建立實體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165419C-DC03-E2C1-63BF-CBDEE3D1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CE20D85-8650-6410-10F2-80326CBD9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504" y="1818061"/>
            <a:ext cx="5673532" cy="443730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E7BACB0-32DF-FB4A-8096-78E241BB41E4}"/>
              </a:ext>
            </a:extLst>
          </p:cNvPr>
          <p:cNvSpPr/>
          <p:nvPr/>
        </p:nvSpPr>
        <p:spPr>
          <a:xfrm>
            <a:off x="5930717" y="5393484"/>
            <a:ext cx="4008154" cy="23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559578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397DFCA-3180-F1D9-AEA4-3BA72C1F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157694" cy="4525963"/>
          </a:xfrm>
        </p:spPr>
        <p:txBody>
          <a:bodyPr/>
          <a:lstStyle/>
          <a:p>
            <a:r>
              <a:rPr lang="en-US" altLang="zh-TW" dirty="0"/>
              <a:t>Attribute </a:t>
            </a:r>
            <a:r>
              <a:rPr lang="zh-TW" altLang="en-US" dirty="0"/>
              <a:t>屬性</a:t>
            </a:r>
            <a:endParaRPr lang="en-US" altLang="zh-TW" dirty="0"/>
          </a:p>
          <a:p>
            <a:pPr lvl="1"/>
            <a:r>
              <a:rPr lang="zh-TW" altLang="en-US" dirty="0"/>
              <a:t>放置物件的資料</a:t>
            </a:r>
            <a:endParaRPr lang="en-US" altLang="zh-TW" dirty="0"/>
          </a:p>
          <a:p>
            <a:pPr lvl="1"/>
            <a:r>
              <a:rPr lang="zh-TW" altLang="en-US" b="0" i="0" dirty="0">
                <a:solidFill>
                  <a:srgbClr val="000000"/>
                </a:solidFill>
                <a:effectLst/>
                <a:latin typeface="Lora" pitchFamily="2" charset="0"/>
              </a:rPr>
              <a:t>建立物件後，才可進行屬性值的設定</a:t>
            </a:r>
            <a:endParaRPr lang="en-US" altLang="zh-TW" b="0" i="0" dirty="0">
              <a:solidFill>
                <a:srgbClr val="000000"/>
              </a:solidFill>
              <a:effectLst/>
              <a:latin typeface="Lora" pitchFamily="2" charset="0"/>
            </a:endParaRPr>
          </a:p>
          <a:p>
            <a:pPr lvl="1"/>
            <a:r>
              <a:rPr lang="zh-TW" altLang="en-US" b="0" i="0" dirty="0">
                <a:solidFill>
                  <a:srgbClr val="000000"/>
                </a:solidFill>
                <a:effectLst/>
                <a:latin typeface="Lora" pitchFamily="2" charset="0"/>
              </a:rPr>
              <a:t>建議使用建構式來進行屬性值的設定</a:t>
            </a:r>
            <a:endParaRPr lang="en-US" altLang="zh-TW" sz="5400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165419C-DC03-E2C1-63BF-CBDEE3D1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CE20D85-8650-6410-10F2-80326CBD9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504" y="1818061"/>
            <a:ext cx="5673532" cy="443730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5A174B5-941C-991E-B473-076B2E7B95B7}"/>
              </a:ext>
            </a:extLst>
          </p:cNvPr>
          <p:cNvSpPr/>
          <p:nvPr/>
        </p:nvSpPr>
        <p:spPr>
          <a:xfrm>
            <a:off x="5917832" y="5587720"/>
            <a:ext cx="1475062" cy="23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130940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397DFCA-3180-F1D9-AEA4-3BA72C1F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299268" cy="4525963"/>
          </a:xfrm>
        </p:spPr>
        <p:txBody>
          <a:bodyPr/>
          <a:lstStyle/>
          <a:p>
            <a:r>
              <a:rPr lang="en-US" altLang="zh-TW" dirty="0"/>
              <a:t>Method </a:t>
            </a:r>
            <a:r>
              <a:rPr lang="zh-TW" altLang="en-US" dirty="0"/>
              <a:t>方法</a:t>
            </a:r>
            <a:endParaRPr lang="en-US" altLang="zh-TW" dirty="0"/>
          </a:p>
          <a:p>
            <a:pPr lvl="1"/>
            <a:r>
              <a:rPr lang="zh-TW" altLang="en-US" dirty="0"/>
              <a:t>與函式</a:t>
            </a:r>
            <a:r>
              <a:rPr lang="en-US" altLang="zh-TW" dirty="0"/>
              <a:t>(function)</a:t>
            </a:r>
            <a:r>
              <a:rPr lang="zh-TW" altLang="en-US" dirty="0"/>
              <a:t>很類似 都是</a:t>
            </a:r>
            <a:r>
              <a:rPr lang="en-US" altLang="zh-TW" dirty="0"/>
              <a:t>def </a:t>
            </a:r>
            <a:r>
              <a:rPr lang="zh-TW" altLang="en-US" dirty="0"/>
              <a:t>開頭 但必須攜帶</a:t>
            </a:r>
            <a:r>
              <a:rPr lang="en-US" altLang="zh-TW" dirty="0"/>
              <a:t>self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165419C-DC03-E2C1-63BF-CBDEE3D1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CE20D85-8650-6410-10F2-80326CBD9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504" y="1818061"/>
            <a:ext cx="5673532" cy="443730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E7BACB0-32DF-FB4A-8096-78E241BB41E4}"/>
              </a:ext>
            </a:extLst>
          </p:cNvPr>
          <p:cNvSpPr/>
          <p:nvPr/>
        </p:nvSpPr>
        <p:spPr>
          <a:xfrm>
            <a:off x="6205634" y="3802335"/>
            <a:ext cx="5376766" cy="15167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526645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397DFCA-3180-F1D9-AEA4-3BA72C1F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665694" cy="4525963"/>
          </a:xfrm>
        </p:spPr>
        <p:txBody>
          <a:bodyPr/>
          <a:lstStyle/>
          <a:p>
            <a:r>
              <a:rPr lang="en-US" altLang="zh-TW" dirty="0"/>
              <a:t>Method </a:t>
            </a:r>
            <a:r>
              <a:rPr lang="zh-TW" altLang="en-US" dirty="0"/>
              <a:t>方法和 </a:t>
            </a:r>
            <a:r>
              <a:rPr lang="en-US" altLang="zh-TW" dirty="0"/>
              <a:t>function</a:t>
            </a:r>
            <a:r>
              <a:rPr lang="zh-TW" altLang="en-US" dirty="0"/>
              <a:t> 函式差異</a:t>
            </a:r>
            <a:endParaRPr lang="en-US" altLang="zh-TW" dirty="0"/>
          </a:p>
          <a:p>
            <a:pPr lvl="1"/>
            <a:r>
              <a:rPr lang="en-US" altLang="zh-TW" dirty="0"/>
              <a:t>Function</a:t>
            </a:r>
            <a:r>
              <a:rPr lang="zh-TW" altLang="en-US" dirty="0"/>
              <a:t>是定義在</a:t>
            </a:r>
            <a:r>
              <a:rPr lang="en-US" altLang="zh-TW" dirty="0"/>
              <a:t>class</a:t>
            </a:r>
            <a:r>
              <a:rPr lang="zh-TW" altLang="en-US" dirty="0"/>
              <a:t>外面的 </a:t>
            </a:r>
            <a:r>
              <a:rPr lang="en-US" altLang="zh-TW" dirty="0"/>
              <a:t>Method</a:t>
            </a:r>
            <a:r>
              <a:rPr lang="zh-TW" altLang="en-US" dirty="0"/>
              <a:t>定義在</a:t>
            </a:r>
            <a:r>
              <a:rPr lang="en-US" altLang="zh-TW" dirty="0"/>
              <a:t>class</a:t>
            </a:r>
            <a:r>
              <a:rPr lang="zh-TW" altLang="en-US" dirty="0"/>
              <a:t>內部的</a:t>
            </a:r>
            <a:endParaRPr lang="en-US" altLang="zh-TW" dirty="0"/>
          </a:p>
          <a:p>
            <a:pPr lvl="1"/>
            <a:r>
              <a:rPr lang="en-US" altLang="zh-TW" dirty="0"/>
              <a:t>Function</a:t>
            </a:r>
            <a:r>
              <a:rPr lang="zh-TW" altLang="en-US" dirty="0"/>
              <a:t>是所有地方可以使用 </a:t>
            </a:r>
            <a:r>
              <a:rPr lang="en-US" altLang="zh-TW" dirty="0"/>
              <a:t>Method</a:t>
            </a:r>
            <a:r>
              <a:rPr lang="zh-TW" altLang="en-US" dirty="0"/>
              <a:t>限定使用</a:t>
            </a:r>
            <a:endParaRPr lang="en-US" altLang="zh-TW" dirty="0"/>
          </a:p>
          <a:p>
            <a:pPr lvl="1"/>
            <a:r>
              <a:rPr lang="en-US" altLang="zh-TW" dirty="0"/>
              <a:t>Function</a:t>
            </a:r>
            <a:r>
              <a:rPr lang="zh-TW" altLang="en-US" dirty="0"/>
              <a:t>只能使用帶進來的變數或是全域變數 </a:t>
            </a:r>
            <a:r>
              <a:rPr lang="en-US" altLang="zh-TW" dirty="0"/>
              <a:t>	</a:t>
            </a:r>
            <a:r>
              <a:rPr lang="zh-TW" altLang="en-US" dirty="0"/>
              <a:t>       </a:t>
            </a:r>
            <a:r>
              <a:rPr lang="en-US" altLang="zh-TW" dirty="0"/>
              <a:t>Method</a:t>
            </a:r>
            <a:r>
              <a:rPr lang="zh-TW" altLang="en-US" dirty="0"/>
              <a:t>可以使用帶進來的變數和</a:t>
            </a:r>
            <a:r>
              <a:rPr lang="en-US" altLang="zh-TW" dirty="0"/>
              <a:t>class</a:t>
            </a:r>
            <a:r>
              <a:rPr lang="zh-TW" altLang="en-US" dirty="0"/>
              <a:t>的所有變數</a:t>
            </a:r>
            <a:endParaRPr lang="en-US" altLang="zh-TW" dirty="0"/>
          </a:p>
          <a:p>
            <a:pPr lvl="1"/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165419C-DC03-E2C1-63BF-CBDEE3D1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69D1EF0-5A50-9BAC-0B95-411FCFF62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048" y="1647576"/>
            <a:ext cx="3496163" cy="35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18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397DFCA-3180-F1D9-AEA4-3BA72C1F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277224" cy="4525963"/>
          </a:xfrm>
        </p:spPr>
        <p:txBody>
          <a:bodyPr/>
          <a:lstStyle/>
          <a:p>
            <a:r>
              <a:rPr lang="en-US" altLang="zh-TW" dirty="0"/>
              <a:t>Constructor </a:t>
            </a:r>
            <a:r>
              <a:rPr lang="zh-TW" altLang="en-US" dirty="0"/>
              <a:t>建構式</a:t>
            </a:r>
            <a:endParaRPr lang="en-US" altLang="zh-TW" dirty="0"/>
          </a:p>
          <a:p>
            <a:pPr lvl="1"/>
            <a:r>
              <a:rPr lang="zh-TW" altLang="en-US" dirty="0"/>
              <a:t>建立物件時會自動執行</a:t>
            </a:r>
            <a:r>
              <a:rPr lang="en-US" altLang="zh-TW" dirty="0"/>
              <a:t>__</a:t>
            </a:r>
            <a:r>
              <a:rPr lang="en-US" altLang="zh-TW" dirty="0" err="1"/>
              <a:t>init</a:t>
            </a:r>
            <a:r>
              <a:rPr lang="en-US" altLang="zh-TW" dirty="0"/>
              <a:t>__</a:t>
            </a:r>
          </a:p>
          <a:p>
            <a:pPr lvl="1"/>
            <a:r>
              <a:rPr lang="zh-TW" altLang="en-US" dirty="0"/>
              <a:t>於建構式中初始化物件的屬性值</a:t>
            </a:r>
            <a:endParaRPr lang="en-US" altLang="zh-TW" dirty="0"/>
          </a:p>
          <a:p>
            <a:pPr lvl="1"/>
            <a:r>
              <a:rPr lang="zh-TW" altLang="en-US" dirty="0"/>
              <a:t>需使用</a:t>
            </a:r>
            <a:r>
              <a:rPr lang="en-US" altLang="zh-TW" dirty="0"/>
              <a:t>self</a:t>
            </a:r>
            <a:r>
              <a:rPr lang="zh-TW" altLang="en-US" dirty="0"/>
              <a:t>並用</a:t>
            </a:r>
            <a:r>
              <a:rPr lang="en-US" altLang="zh-TW" dirty="0"/>
              <a:t>.</a:t>
            </a:r>
            <a:r>
              <a:rPr lang="zh-TW" altLang="en-US" dirty="0"/>
              <a:t>隔開</a:t>
            </a:r>
            <a:endParaRPr lang="en-US" altLang="zh-TW" dirty="0"/>
          </a:p>
          <a:p>
            <a:pPr lvl="1"/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165419C-DC03-E2C1-63BF-CBDEE3D1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CE20D85-8650-6410-10F2-80326CBD9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504" y="1818061"/>
            <a:ext cx="5673532" cy="443730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E7BACB0-32DF-FB4A-8096-78E241BB41E4}"/>
              </a:ext>
            </a:extLst>
          </p:cNvPr>
          <p:cNvSpPr/>
          <p:nvPr/>
        </p:nvSpPr>
        <p:spPr>
          <a:xfrm>
            <a:off x="6223563" y="2022754"/>
            <a:ext cx="2860672" cy="1766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16404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397DFCA-3180-F1D9-AEA4-3BA72C1F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333069" cy="4525963"/>
          </a:xfrm>
        </p:spPr>
        <p:txBody>
          <a:bodyPr/>
          <a:lstStyle/>
          <a:p>
            <a:r>
              <a:rPr lang="en-US" altLang="zh-TW" dirty="0"/>
              <a:t>Constructor </a:t>
            </a:r>
            <a:r>
              <a:rPr lang="zh-TW" altLang="en-US" dirty="0"/>
              <a:t>建構式 </a:t>
            </a:r>
            <a:r>
              <a:rPr lang="en-US" altLang="zh-TW" dirty="0"/>
              <a:t>-</a:t>
            </a:r>
            <a:r>
              <a:rPr lang="zh-TW" altLang="en-US" dirty="0"/>
              <a:t> </a:t>
            </a:r>
            <a:r>
              <a:rPr lang="en-US" altLang="zh-TW" dirty="0"/>
              <a:t>self</a:t>
            </a:r>
          </a:p>
          <a:p>
            <a:pPr lvl="1"/>
            <a:r>
              <a:rPr lang="en-US" altLang="zh-TW" dirty="0"/>
              <a:t>self</a:t>
            </a:r>
            <a:r>
              <a:rPr lang="zh-TW" altLang="en-US" dirty="0"/>
              <a:t>代表這個物件</a:t>
            </a:r>
            <a:endParaRPr lang="en-US" altLang="zh-TW" dirty="0"/>
          </a:p>
          <a:p>
            <a:pPr lvl="2"/>
            <a:r>
              <a:rPr lang="zh-TW" altLang="en-US" dirty="0"/>
              <a:t>不太正確但好理解說法</a:t>
            </a:r>
            <a:r>
              <a:rPr lang="en-US" altLang="zh-TW" dirty="0"/>
              <a:t>:</a:t>
            </a:r>
          </a:p>
          <a:p>
            <a:pPr lvl="3"/>
            <a:r>
              <a:rPr lang="zh-TW" altLang="en-US" dirty="0"/>
              <a:t>這個</a:t>
            </a:r>
            <a:r>
              <a:rPr lang="en-US" altLang="zh-TW" dirty="0"/>
              <a:t>Class</a:t>
            </a:r>
            <a:r>
              <a:rPr lang="zh-TW" altLang="en-US" dirty="0"/>
              <a:t>的全域變數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165419C-DC03-E2C1-63BF-CBDEE3D1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CE20D85-8650-6410-10F2-80326CBD9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504" y="1818061"/>
            <a:ext cx="5673532" cy="443730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E7BACB0-32DF-FB4A-8096-78E241BB41E4}"/>
              </a:ext>
            </a:extLst>
          </p:cNvPr>
          <p:cNvSpPr/>
          <p:nvPr/>
        </p:nvSpPr>
        <p:spPr>
          <a:xfrm>
            <a:off x="5942669" y="1771743"/>
            <a:ext cx="1054847" cy="23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056807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FB6397-704C-0D39-2E4D-76C44DB84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/>
              <a:t>Python </a:t>
            </a:r>
            <a:r>
              <a:rPr lang="zh-TW" altLang="en-US" dirty="0"/>
              <a:t>環境</a:t>
            </a:r>
            <a:r>
              <a:rPr lang="zh-TW" altLang="en-US" sz="5400" dirty="0"/>
              <a:t>安裝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067FC31-42EB-3AB7-5311-D7C361428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9635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A67963F2-D644-4672-B697-AFE27854E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195856"/>
          </a:xfrm>
        </p:spPr>
        <p:txBody>
          <a:bodyPr>
            <a:normAutofit/>
          </a:bodyPr>
          <a:lstStyle/>
          <a:p>
            <a:r>
              <a:rPr lang="en-US" altLang="zh-TW" dirty="0"/>
              <a:t>1.</a:t>
            </a:r>
            <a:r>
              <a:rPr lang="zh-TW" altLang="en-US" dirty="0"/>
              <a:t>注意</a:t>
            </a:r>
            <a:r>
              <a:rPr lang="en-US" altLang="zh-TW" dirty="0"/>
              <a:t>C</a:t>
            </a:r>
            <a:r>
              <a:rPr lang="zh-TW" altLang="en-US" dirty="0"/>
              <a:t>槽空間如果低於</a:t>
            </a:r>
            <a:r>
              <a:rPr lang="en-US" altLang="zh-TW" dirty="0"/>
              <a:t>150G</a:t>
            </a:r>
          </a:p>
          <a:p>
            <a:pPr lvl="1"/>
            <a:r>
              <a:rPr lang="zh-TW" altLang="en-US" dirty="0"/>
              <a:t>建議整理一下</a:t>
            </a:r>
            <a:r>
              <a:rPr lang="en-US" altLang="zh-TW" dirty="0"/>
              <a:t>C</a:t>
            </a:r>
            <a:r>
              <a:rPr lang="zh-TW" altLang="en-US" dirty="0"/>
              <a:t>槽</a:t>
            </a:r>
            <a:endParaRPr lang="en-US" altLang="zh-TW" dirty="0"/>
          </a:p>
          <a:p>
            <a:pPr lvl="2"/>
            <a:r>
              <a:rPr lang="en-US" altLang="zh-TW" dirty="0"/>
              <a:t>Windows</a:t>
            </a:r>
            <a:r>
              <a:rPr lang="zh-TW" altLang="en-US" dirty="0"/>
              <a:t>系統會有很多殘留檔建議一段時間清空一次</a:t>
            </a:r>
            <a:endParaRPr lang="en-US" altLang="zh-TW" dirty="0"/>
          </a:p>
          <a:p>
            <a:pPr lvl="2"/>
            <a:r>
              <a:rPr lang="en-US" altLang="zh-TW" dirty="0">
                <a:hlinkClick r:id="rId2"/>
              </a:rPr>
              <a:t>Windows</a:t>
            </a:r>
            <a:r>
              <a:rPr lang="zh-TW" altLang="en-US" dirty="0">
                <a:hlinkClick r:id="rId2"/>
              </a:rPr>
              <a:t>清空系統升級殘留檔方法</a:t>
            </a:r>
            <a:endParaRPr lang="en-US" altLang="zh-TW" dirty="0"/>
          </a:p>
          <a:p>
            <a:pPr lvl="1"/>
            <a:r>
              <a:rPr lang="zh-TW" altLang="en-US" dirty="0"/>
              <a:t>如果硬碟太小顆建議升級一下系統硬碟至少</a:t>
            </a:r>
            <a:r>
              <a:rPr lang="en-US" altLang="zh-TW" dirty="0"/>
              <a:t>500G</a:t>
            </a:r>
          </a:p>
          <a:p>
            <a:pPr lvl="2"/>
            <a:r>
              <a:rPr lang="zh-TW" altLang="en-US" dirty="0"/>
              <a:t>較不容易遇到空間不夠的問題</a:t>
            </a:r>
            <a:endParaRPr lang="en-US" altLang="zh-TW" dirty="0"/>
          </a:p>
          <a:p>
            <a:r>
              <a:rPr lang="en-US" altLang="zh-TW" dirty="0"/>
              <a:t>2.</a:t>
            </a:r>
            <a:r>
              <a:rPr lang="zh-TW" altLang="en-US" dirty="0"/>
              <a:t>如果安裝系統時使用者名稱使用中文的建議電腦重灌</a:t>
            </a:r>
            <a:endParaRPr lang="en-US" altLang="zh-TW" dirty="0"/>
          </a:p>
          <a:p>
            <a:pPr lvl="1"/>
            <a:r>
              <a:rPr lang="zh-TW" altLang="en-US" dirty="0"/>
              <a:t>程式語言對於中文非常不友好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使用中文常常會遇到程式路徑有問題的狀況</a:t>
            </a:r>
            <a:endParaRPr lang="en-US" altLang="zh-TW" dirty="0">
              <a:solidFill>
                <a:srgbClr val="FF0000"/>
              </a:solidFill>
            </a:endParaRPr>
          </a:p>
          <a:p>
            <a:r>
              <a:rPr lang="en-US" altLang="zh-TW" dirty="0"/>
              <a:t>3.IDE</a:t>
            </a:r>
            <a:r>
              <a:rPr lang="zh-TW" altLang="en-US" dirty="0"/>
              <a:t>以及驅動軟體建議都使用預設路徑</a:t>
            </a:r>
            <a:endParaRPr lang="en-US" altLang="zh-TW" dirty="0"/>
          </a:p>
          <a:p>
            <a:pPr lvl="1"/>
            <a:r>
              <a:rPr lang="zh-TW" altLang="en-US" dirty="0"/>
              <a:t>否則很容易出現東西找不到的情況</a:t>
            </a:r>
            <a:endParaRPr lang="en-US" altLang="zh-TW" dirty="0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提醒事項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904C331-1DA8-49E5-B4E5-588E7567B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491" y="4435332"/>
            <a:ext cx="2444149" cy="132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53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A67963F2-D644-4672-B697-AFE27854E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r>
              <a:rPr lang="en-US" altLang="zh-TW" dirty="0"/>
              <a:t> Professional</a:t>
            </a:r>
          </a:p>
          <a:p>
            <a:pPr lvl="1"/>
            <a:r>
              <a:rPr lang="en-US" altLang="zh-TW" dirty="0">
                <a:hlinkClick r:id="rId2"/>
              </a:rPr>
              <a:t>https://www.jetbrains.com/pycharm/</a:t>
            </a:r>
            <a:endParaRPr lang="en-US" altLang="zh-TW" dirty="0"/>
          </a:p>
          <a:p>
            <a:r>
              <a:rPr lang="en-US" altLang="zh-TW" dirty="0"/>
              <a:t>Anaconda</a:t>
            </a:r>
          </a:p>
          <a:p>
            <a:pPr lvl="1"/>
            <a:r>
              <a:rPr lang="en-US" altLang="zh-TW" dirty="0">
                <a:hlinkClick r:id="rId3"/>
              </a:rPr>
              <a:t>https://www.anaconda.com/download</a:t>
            </a:r>
            <a:endParaRPr lang="en-US" altLang="zh-TW" dirty="0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使用軟體</a:t>
            </a:r>
          </a:p>
        </p:txBody>
      </p:sp>
    </p:spTree>
    <p:extLst>
      <p:ext uri="{BB962C8B-B14F-4D97-AF65-F5344CB8AC3E}">
        <p14:creationId xmlns:p14="http://schemas.microsoft.com/office/powerpoint/2010/main" val="4281136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r>
              <a:rPr lang="zh-TW" altLang="en-US" dirty="0"/>
              <a:t>安裝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下載安裝檔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BAF9608-7C58-45B8-AAD5-102E3160C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039" y="2140381"/>
            <a:ext cx="3958455" cy="2270614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F37D78C-3BCE-4B6B-9416-F6A2D4F0D797}"/>
              </a:ext>
            </a:extLst>
          </p:cNvPr>
          <p:cNvSpPr/>
          <p:nvPr/>
        </p:nvSpPr>
        <p:spPr>
          <a:xfrm>
            <a:off x="1787505" y="3681197"/>
            <a:ext cx="702023" cy="3126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9640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r>
              <a:rPr lang="zh-TW" altLang="en-US" dirty="0"/>
              <a:t>安裝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2.</a:t>
            </a:r>
            <a:r>
              <a:rPr lang="zh-TW" altLang="en-US" dirty="0"/>
              <a:t>執行下載好的</a:t>
            </a:r>
            <a:r>
              <a:rPr lang="en-US" altLang="zh-TW" dirty="0"/>
              <a:t>exe</a:t>
            </a:r>
            <a:r>
              <a:rPr lang="zh-TW" altLang="en-US" dirty="0"/>
              <a:t>檔</a:t>
            </a:r>
            <a:endParaRPr lang="en-US" altLang="zh-TW" dirty="0"/>
          </a:p>
          <a:p>
            <a:pPr lvl="1"/>
            <a:r>
              <a:rPr lang="zh-TW" altLang="en-US" dirty="0"/>
              <a:t>直接下一步執行到底即可</a:t>
            </a:r>
            <a:endParaRPr lang="en-US" altLang="zh-TW" dirty="0"/>
          </a:p>
          <a:p>
            <a:pPr lvl="1"/>
            <a:r>
              <a:rPr lang="en-US" altLang="zh-TW" dirty="0"/>
              <a:t>Ex:</a:t>
            </a:r>
            <a:r>
              <a:rPr lang="zh-TW" altLang="en-US" dirty="0"/>
              <a:t>可以自己指定要安裝的位置“</a:t>
            </a:r>
            <a:r>
              <a:rPr lang="zh-TW" altLang="en-US" dirty="0">
                <a:solidFill>
                  <a:srgbClr val="FF0000"/>
                </a:solidFill>
              </a:rPr>
              <a:t>要記得自己安裝到哪裡去</a:t>
            </a:r>
            <a:r>
              <a:rPr lang="zh-TW" alt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3648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r>
              <a:rPr lang="zh-TW" altLang="en-US" dirty="0"/>
              <a:t>安裝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3.</a:t>
            </a:r>
            <a:r>
              <a:rPr lang="zh-TW" altLang="en-US" dirty="0"/>
              <a:t>申請學校</a:t>
            </a:r>
            <a:r>
              <a:rPr lang="en-US" altLang="zh-TW" dirty="0" err="1"/>
              <a:t>gmail</a:t>
            </a:r>
            <a:endParaRPr lang="en-US" altLang="zh-TW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D721C42A-E260-4396-85EC-2197FDD92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13" y="2749098"/>
            <a:ext cx="2102480" cy="322989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4032CAE-67FE-416C-B3FE-0A911FCA8AD5}"/>
              </a:ext>
            </a:extLst>
          </p:cNvPr>
          <p:cNvSpPr/>
          <p:nvPr/>
        </p:nvSpPr>
        <p:spPr>
          <a:xfrm>
            <a:off x="243860" y="5480500"/>
            <a:ext cx="859319" cy="2241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箭號: 向右 4">
            <a:extLst>
              <a:ext uri="{FF2B5EF4-FFF2-40B4-BE49-F238E27FC236}">
                <a16:creationId xmlns:a16="http://schemas.microsoft.com/office/drawing/2014/main" id="{3BE8439E-7A05-4C04-82BF-4E72D837A049}"/>
              </a:ext>
            </a:extLst>
          </p:cNvPr>
          <p:cNvSpPr/>
          <p:nvPr/>
        </p:nvSpPr>
        <p:spPr>
          <a:xfrm>
            <a:off x="1917290" y="4117750"/>
            <a:ext cx="713822" cy="5073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615AD35-3F95-47AE-A746-7955AC402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444" y="3163093"/>
            <a:ext cx="4251450" cy="224616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1B3C221B-DA32-4907-8A2E-9C8C8AB6DF45}"/>
              </a:ext>
            </a:extLst>
          </p:cNvPr>
          <p:cNvSpPr/>
          <p:nvPr/>
        </p:nvSpPr>
        <p:spPr>
          <a:xfrm>
            <a:off x="2631112" y="5185080"/>
            <a:ext cx="859319" cy="2241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314FCF7C-53D7-4FA1-89AA-FB8C569B6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9945" y="3332417"/>
            <a:ext cx="3711863" cy="171742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1E8E29A-1323-4C56-9D9F-F6E549F616CC}"/>
              </a:ext>
            </a:extLst>
          </p:cNvPr>
          <p:cNvSpPr/>
          <p:nvPr/>
        </p:nvSpPr>
        <p:spPr>
          <a:xfrm>
            <a:off x="7432204" y="4213293"/>
            <a:ext cx="514227" cy="1994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箭號: 向右 13">
            <a:extLst>
              <a:ext uri="{FF2B5EF4-FFF2-40B4-BE49-F238E27FC236}">
                <a16:creationId xmlns:a16="http://schemas.microsoft.com/office/drawing/2014/main" id="{7CDDC268-3883-433B-9BE5-F0DEFA02F14F}"/>
              </a:ext>
            </a:extLst>
          </p:cNvPr>
          <p:cNvSpPr/>
          <p:nvPr/>
        </p:nvSpPr>
        <p:spPr>
          <a:xfrm>
            <a:off x="6600485" y="4110374"/>
            <a:ext cx="713822" cy="5073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6368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6C8ABEB2-F583-473A-AD9E-672F50244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8311" y="2690992"/>
            <a:ext cx="3248922" cy="3802134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r>
              <a:rPr lang="zh-TW" altLang="en-US" dirty="0"/>
              <a:t>安裝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4.</a:t>
            </a:r>
            <a:r>
              <a:rPr lang="zh-TW" altLang="en-US" dirty="0"/>
              <a:t>申請專業版金鑰</a:t>
            </a:r>
            <a:endParaRPr lang="en-US" altLang="zh-TW" dirty="0"/>
          </a:p>
          <a:p>
            <a:pPr lvl="1"/>
            <a:r>
              <a:rPr lang="en-US" altLang="zh-TW" dirty="0">
                <a:hlinkClick r:id="rId3"/>
              </a:rPr>
              <a:t>https://www.jetbrains.com/shop/eform/students</a:t>
            </a:r>
            <a:endParaRPr lang="en-US" altLang="zh-TW" dirty="0"/>
          </a:p>
          <a:p>
            <a:pPr lvl="1"/>
            <a:r>
              <a:rPr lang="zh-TW" altLang="en-US" dirty="0"/>
              <a:t>電子郵件填入剛剛申請的學生</a:t>
            </a:r>
            <a:r>
              <a:rPr lang="en-US" altLang="zh-TW" dirty="0" err="1"/>
              <a:t>gmail</a:t>
            </a:r>
            <a:endParaRPr lang="en-US" altLang="zh-TW" dirty="0"/>
          </a:p>
          <a:p>
            <a:pPr lvl="1"/>
            <a:r>
              <a:rPr lang="zh-TW" altLang="en-US" dirty="0"/>
              <a:t>再將註冊帳號流程跑完即可</a:t>
            </a:r>
            <a:endParaRPr lang="en-US" altLang="zh-TW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4032CAE-67FE-416C-B3FE-0A911FCA8AD5}"/>
              </a:ext>
            </a:extLst>
          </p:cNvPr>
          <p:cNvSpPr/>
          <p:nvPr/>
        </p:nvSpPr>
        <p:spPr>
          <a:xfrm>
            <a:off x="8780226" y="4105951"/>
            <a:ext cx="1773720" cy="2206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49177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r>
              <a:rPr lang="zh-TW" altLang="en-US" dirty="0"/>
              <a:t>安裝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5.Pycharm</a:t>
            </a:r>
            <a:r>
              <a:rPr lang="zh-TW" altLang="en-US" dirty="0"/>
              <a:t>破解</a:t>
            </a:r>
            <a:endParaRPr lang="en-US" altLang="zh-TW" dirty="0"/>
          </a:p>
          <a:p>
            <a:pPr lvl="1"/>
            <a:r>
              <a:rPr lang="zh-TW" altLang="en-US" dirty="0"/>
              <a:t>打開</a:t>
            </a:r>
            <a:r>
              <a:rPr lang="en-US" altLang="zh-TW" dirty="0" err="1"/>
              <a:t>Pycharmc</a:t>
            </a:r>
            <a:r>
              <a:rPr lang="zh-TW" altLang="en-US" dirty="0"/>
              <a:t>會要求輸入金鑰</a:t>
            </a:r>
            <a:endParaRPr lang="en-US" altLang="zh-TW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79C9B13-2162-4265-A79C-9B47CF9C81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45" y="2553262"/>
            <a:ext cx="3499085" cy="210942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D426EB0-475B-40B6-AC81-032771413B4D}"/>
              </a:ext>
            </a:extLst>
          </p:cNvPr>
          <p:cNvSpPr/>
          <p:nvPr/>
        </p:nvSpPr>
        <p:spPr>
          <a:xfrm>
            <a:off x="1347559" y="3260869"/>
            <a:ext cx="1006284" cy="1681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2A22BA48-5C8E-4EE0-B3E7-4B5FDB9EB8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276" y="2553262"/>
            <a:ext cx="2820627" cy="2109428"/>
          </a:xfrm>
          <a:prstGeom prst="rect">
            <a:avLst/>
          </a:prstGeom>
        </p:spPr>
      </p:pic>
      <p:sp>
        <p:nvSpPr>
          <p:cNvPr id="11" name="箭號: 向右 10">
            <a:extLst>
              <a:ext uri="{FF2B5EF4-FFF2-40B4-BE49-F238E27FC236}">
                <a16:creationId xmlns:a16="http://schemas.microsoft.com/office/drawing/2014/main" id="{D05EA9D0-9140-489C-B38E-B95DACCEBBBE}"/>
              </a:ext>
            </a:extLst>
          </p:cNvPr>
          <p:cNvSpPr/>
          <p:nvPr/>
        </p:nvSpPr>
        <p:spPr>
          <a:xfrm>
            <a:off x="3526643" y="3325319"/>
            <a:ext cx="68783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66FC6A36-6A66-4201-AE23-F79146523A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849" y="3077118"/>
            <a:ext cx="2708766" cy="981034"/>
          </a:xfrm>
          <a:prstGeom prst="rect">
            <a:avLst/>
          </a:prstGeom>
        </p:spPr>
      </p:pic>
      <p:sp>
        <p:nvSpPr>
          <p:cNvPr id="14" name="箭號: 向右 13">
            <a:extLst>
              <a:ext uri="{FF2B5EF4-FFF2-40B4-BE49-F238E27FC236}">
                <a16:creationId xmlns:a16="http://schemas.microsoft.com/office/drawing/2014/main" id="{A2E4CBB2-B6BD-4DE7-ADF7-A8F7D971588A}"/>
              </a:ext>
            </a:extLst>
          </p:cNvPr>
          <p:cNvSpPr/>
          <p:nvPr/>
        </p:nvSpPr>
        <p:spPr>
          <a:xfrm>
            <a:off x="6703014" y="3325319"/>
            <a:ext cx="68783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A8EC1FC4-E097-4065-8C0B-ABFE4EB7DF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34" y="4743600"/>
            <a:ext cx="3499084" cy="2109427"/>
          </a:xfrm>
          <a:prstGeom prst="rect">
            <a:avLst/>
          </a:prstGeom>
        </p:spPr>
      </p:pic>
      <p:sp>
        <p:nvSpPr>
          <p:cNvPr id="17" name="箭號: 向右 16">
            <a:extLst>
              <a:ext uri="{FF2B5EF4-FFF2-40B4-BE49-F238E27FC236}">
                <a16:creationId xmlns:a16="http://schemas.microsoft.com/office/drawing/2014/main" id="{DCAFE16C-936B-4623-A867-1082F1FEDD4D}"/>
              </a:ext>
            </a:extLst>
          </p:cNvPr>
          <p:cNvSpPr/>
          <p:nvPr/>
        </p:nvSpPr>
        <p:spPr>
          <a:xfrm>
            <a:off x="126016" y="5439671"/>
            <a:ext cx="68783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38045750-0C98-460C-8FD1-7E8CDAA4A3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478" y="4748571"/>
            <a:ext cx="3499086" cy="2109429"/>
          </a:xfrm>
          <a:prstGeom prst="rect">
            <a:avLst/>
          </a:prstGeom>
        </p:spPr>
      </p:pic>
      <p:sp>
        <p:nvSpPr>
          <p:cNvPr id="20" name="箭號: 向右 19">
            <a:extLst>
              <a:ext uri="{FF2B5EF4-FFF2-40B4-BE49-F238E27FC236}">
                <a16:creationId xmlns:a16="http://schemas.microsoft.com/office/drawing/2014/main" id="{2C3344D2-0124-4635-8824-A212DBBC5DCC}"/>
              </a:ext>
            </a:extLst>
          </p:cNvPr>
          <p:cNvSpPr/>
          <p:nvPr/>
        </p:nvSpPr>
        <p:spPr>
          <a:xfrm>
            <a:off x="3831330" y="5439671"/>
            <a:ext cx="68783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6B20F91-4279-4EDC-B262-8B9F326DBDDC}"/>
              </a:ext>
            </a:extLst>
          </p:cNvPr>
          <p:cNvSpPr/>
          <p:nvPr/>
        </p:nvSpPr>
        <p:spPr>
          <a:xfrm>
            <a:off x="1606147" y="5630180"/>
            <a:ext cx="440929" cy="2219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6917299D-5C79-4DB1-A255-909C663250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024" y="4753442"/>
            <a:ext cx="3482757" cy="2099585"/>
          </a:xfrm>
          <a:prstGeom prst="rect">
            <a:avLst/>
          </a:prstGeom>
        </p:spPr>
      </p:pic>
      <p:sp>
        <p:nvSpPr>
          <p:cNvPr id="25" name="箭號: 向右 24">
            <a:extLst>
              <a:ext uri="{FF2B5EF4-FFF2-40B4-BE49-F238E27FC236}">
                <a16:creationId xmlns:a16="http://schemas.microsoft.com/office/drawing/2014/main" id="{1437AFD8-BE50-4F84-9FF1-A975E3D2D2A5}"/>
              </a:ext>
            </a:extLst>
          </p:cNvPr>
          <p:cNvSpPr/>
          <p:nvPr/>
        </p:nvSpPr>
        <p:spPr>
          <a:xfrm>
            <a:off x="7536644" y="5463268"/>
            <a:ext cx="68783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BB5BDB3-8573-4D40-B47C-1B4C0788ADC0}"/>
              </a:ext>
            </a:extLst>
          </p:cNvPr>
          <p:cNvSpPr/>
          <p:nvPr/>
        </p:nvSpPr>
        <p:spPr>
          <a:xfrm>
            <a:off x="7220809" y="6657726"/>
            <a:ext cx="492755" cy="1782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819533E-CEFC-45AD-8E50-EA2277310F04}"/>
              </a:ext>
            </a:extLst>
          </p:cNvPr>
          <p:cNvSpPr/>
          <p:nvPr/>
        </p:nvSpPr>
        <p:spPr>
          <a:xfrm>
            <a:off x="10949026" y="6657726"/>
            <a:ext cx="492755" cy="1782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4538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0267BA3-09BF-4229-B631-842FA5FCC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142" y="2233642"/>
            <a:ext cx="6378931" cy="4075085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安裝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下載安裝檔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F37D78C-3BCE-4B6B-9416-F6A2D4F0D797}"/>
              </a:ext>
            </a:extLst>
          </p:cNvPr>
          <p:cNvSpPr/>
          <p:nvPr/>
        </p:nvSpPr>
        <p:spPr>
          <a:xfrm>
            <a:off x="3244646" y="5290245"/>
            <a:ext cx="1067782" cy="4262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71368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安裝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2.</a:t>
            </a:r>
            <a:r>
              <a:rPr lang="zh-TW" altLang="en-US" dirty="0"/>
              <a:t>執行下載好的</a:t>
            </a:r>
            <a:r>
              <a:rPr lang="en-US" altLang="zh-TW" dirty="0"/>
              <a:t>exe</a:t>
            </a:r>
            <a:r>
              <a:rPr lang="zh-TW" altLang="en-US" dirty="0"/>
              <a:t>檔</a:t>
            </a:r>
            <a:endParaRPr lang="en-US" altLang="zh-TW" dirty="0"/>
          </a:p>
          <a:p>
            <a:pPr lvl="1"/>
            <a:r>
              <a:rPr lang="zh-TW" altLang="en-US" dirty="0"/>
              <a:t>直接下一步執行到底即可</a:t>
            </a:r>
            <a:endParaRPr lang="en-US" altLang="zh-TW" dirty="0"/>
          </a:p>
          <a:p>
            <a:pPr lvl="1"/>
            <a:r>
              <a:rPr lang="en-US" altLang="zh-TW" dirty="0"/>
              <a:t>Ex:</a:t>
            </a:r>
            <a:r>
              <a:rPr lang="zh-TW" altLang="en-US" dirty="0"/>
              <a:t>可以自己指定要安裝的位置“</a:t>
            </a:r>
            <a:r>
              <a:rPr lang="zh-TW" altLang="en-US" dirty="0">
                <a:solidFill>
                  <a:srgbClr val="FF0000"/>
                </a:solidFill>
              </a:rPr>
              <a:t>要記得自己安裝到哪裡去</a:t>
            </a:r>
            <a:r>
              <a:rPr lang="zh-TW" alt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05124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安裝</a:t>
            </a:r>
            <a:r>
              <a:rPr lang="en-US" altLang="zh-TW" dirty="0"/>
              <a:t>(</a:t>
            </a:r>
            <a:r>
              <a:rPr lang="zh-TW" altLang="en-US" dirty="0"/>
              <a:t>提醒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不要去打開</a:t>
            </a:r>
            <a:r>
              <a:rPr lang="en-US" altLang="zh-TW" dirty="0"/>
              <a:t>Anaconda Navigator</a:t>
            </a:r>
            <a:r>
              <a:rPr lang="zh-TW" altLang="en-US" dirty="0"/>
              <a:t>這個管理的</a:t>
            </a:r>
            <a:r>
              <a:rPr lang="en-US" altLang="zh-TW" dirty="0"/>
              <a:t>UI</a:t>
            </a:r>
            <a:r>
              <a:rPr lang="zh-TW" altLang="en-US" dirty="0"/>
              <a:t>介面</a:t>
            </a:r>
            <a:endParaRPr lang="en-US" altLang="zh-TW" dirty="0"/>
          </a:p>
          <a:p>
            <a:pPr lvl="1"/>
            <a:r>
              <a:rPr lang="zh-TW" altLang="en-US" dirty="0"/>
              <a:t>開啟慢運行慢還很容易掛掉</a:t>
            </a:r>
            <a:endParaRPr lang="en-US" altLang="zh-TW" dirty="0"/>
          </a:p>
          <a:p>
            <a:pPr lvl="1"/>
            <a:r>
              <a:rPr lang="zh-TW" altLang="en-US" dirty="0"/>
              <a:t>建議使用指令的方式使用</a:t>
            </a:r>
            <a:r>
              <a:rPr lang="en-US" altLang="zh-TW" dirty="0" err="1"/>
              <a:t>Anconda</a:t>
            </a:r>
            <a:r>
              <a:rPr lang="en-US" altLang="zh-TW" dirty="0"/>
              <a:t> Prompt</a:t>
            </a:r>
            <a:r>
              <a:rPr lang="zh-TW" altLang="en-US" dirty="0"/>
              <a:t>下</a:t>
            </a:r>
            <a:r>
              <a:rPr lang="en-US" altLang="zh-TW" dirty="0" err="1"/>
              <a:t>cmd</a:t>
            </a:r>
            <a:r>
              <a:rPr lang="zh-TW" altLang="en-US" dirty="0"/>
              <a:t>指令</a:t>
            </a:r>
            <a:endParaRPr lang="en-US" altLang="zh-TW" dirty="0"/>
          </a:p>
          <a:p>
            <a:pPr lvl="2"/>
            <a:r>
              <a:rPr lang="en-US" altLang="zh-TW" dirty="0">
                <a:hlinkClick r:id="rId2"/>
              </a:rPr>
              <a:t>Anaconda</a:t>
            </a:r>
            <a:r>
              <a:rPr lang="zh-TW" altLang="en-US" dirty="0">
                <a:hlinkClick r:id="rId2"/>
              </a:rPr>
              <a:t>指令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使用</a:t>
            </a:r>
            <a:r>
              <a:rPr lang="en-US" altLang="zh-TW" dirty="0" err="1">
                <a:solidFill>
                  <a:srgbClr val="FF0000"/>
                </a:solidFill>
              </a:rPr>
              <a:t>pycharm</a:t>
            </a:r>
            <a:r>
              <a:rPr lang="zh-TW" altLang="en-US" dirty="0">
                <a:solidFill>
                  <a:srgbClr val="FF0000"/>
                </a:solidFill>
              </a:rPr>
              <a:t>進行環境管理</a:t>
            </a:r>
            <a:endParaRPr lang="en-US" altLang="zh-TW" dirty="0">
              <a:solidFill>
                <a:srgbClr val="FF0000"/>
              </a:solidFill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B57A337-E0E7-4659-8DBB-52F2CDC59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25" y="4164945"/>
            <a:ext cx="1871327" cy="2693054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86652121-A45B-4E25-BCB5-F39B15A8221C}"/>
              </a:ext>
            </a:extLst>
          </p:cNvPr>
          <p:cNvSpPr/>
          <p:nvPr/>
        </p:nvSpPr>
        <p:spPr>
          <a:xfrm>
            <a:off x="692329" y="5071969"/>
            <a:ext cx="1555325" cy="3200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5230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4F7358F-746C-4293-B52D-D860FB2F3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8" y="3173852"/>
            <a:ext cx="2717333" cy="3566499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1.pycharm</a:t>
            </a:r>
            <a:r>
              <a:rPr lang="zh-TW" altLang="en-US" dirty="0"/>
              <a:t>中管理環境</a:t>
            </a:r>
            <a:endParaRPr lang="en-US" altLang="zh-TW" dirty="0"/>
          </a:p>
          <a:p>
            <a:pPr lvl="1"/>
            <a:r>
              <a:rPr lang="zh-TW" altLang="en-US" dirty="0"/>
              <a:t>移動至環境管理介面</a:t>
            </a:r>
            <a:endParaRPr lang="en-US" altLang="zh-TW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6652121-A45B-4E25-BCB5-F39B15A8221C}"/>
              </a:ext>
            </a:extLst>
          </p:cNvPr>
          <p:cNvSpPr/>
          <p:nvPr/>
        </p:nvSpPr>
        <p:spPr>
          <a:xfrm>
            <a:off x="202545" y="4712109"/>
            <a:ext cx="1643954" cy="154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36742A5C-7D48-4633-AA58-9071990B0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601" y="3380330"/>
            <a:ext cx="2108339" cy="319338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BBBA7F63-E015-4BD1-A0AE-80E1BD5EE807}"/>
              </a:ext>
            </a:extLst>
          </p:cNvPr>
          <p:cNvSpPr/>
          <p:nvPr/>
        </p:nvSpPr>
        <p:spPr>
          <a:xfrm>
            <a:off x="2783601" y="5096728"/>
            <a:ext cx="1845906" cy="2657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611C30F0-03CF-469F-A84D-6CB0E3C62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225" y="2076600"/>
            <a:ext cx="6436369" cy="4663751"/>
          </a:xfrm>
          <a:prstGeom prst="rect">
            <a:avLst/>
          </a:prstGeom>
        </p:spPr>
      </p:pic>
      <p:sp>
        <p:nvSpPr>
          <p:cNvPr id="14" name="箭號: 向右 13">
            <a:extLst>
              <a:ext uri="{FF2B5EF4-FFF2-40B4-BE49-F238E27FC236}">
                <a16:creationId xmlns:a16="http://schemas.microsoft.com/office/drawing/2014/main" id="{C8C9192F-D7CA-477B-9F30-5D9C7BB9AFCB}"/>
              </a:ext>
            </a:extLst>
          </p:cNvPr>
          <p:cNvSpPr/>
          <p:nvPr/>
        </p:nvSpPr>
        <p:spPr>
          <a:xfrm>
            <a:off x="1996927" y="4789539"/>
            <a:ext cx="63624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箭號: 向右 15">
            <a:extLst>
              <a:ext uri="{FF2B5EF4-FFF2-40B4-BE49-F238E27FC236}">
                <a16:creationId xmlns:a16="http://schemas.microsoft.com/office/drawing/2014/main" id="{F18EEC87-EE1E-44B4-AC94-AE0A53D61F4C}"/>
              </a:ext>
            </a:extLst>
          </p:cNvPr>
          <p:cNvSpPr/>
          <p:nvPr/>
        </p:nvSpPr>
        <p:spPr>
          <a:xfrm>
            <a:off x="4718439" y="4714785"/>
            <a:ext cx="63624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44917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FEDB1006-E456-4DE4-8DF9-10F7CB5FBD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8" b="34242"/>
          <a:stretch/>
        </p:blipFill>
        <p:spPr>
          <a:xfrm>
            <a:off x="58993" y="4423042"/>
            <a:ext cx="4009678" cy="2434958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1.pycharm</a:t>
            </a:r>
            <a:r>
              <a:rPr lang="zh-TW" altLang="en-US" dirty="0"/>
              <a:t>中管理環境</a:t>
            </a:r>
            <a:endParaRPr lang="en-US" altLang="zh-TW" dirty="0"/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Python</a:t>
            </a:r>
            <a:r>
              <a:rPr lang="zh-TW" altLang="en-US" dirty="0">
                <a:solidFill>
                  <a:srgbClr val="FF0000"/>
                </a:solidFill>
              </a:rPr>
              <a:t>環境時常會有套件包衝突的問題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如果在執行大型專案時建議環境都要獨立出來</a:t>
            </a:r>
            <a:endParaRPr lang="en-US" altLang="zh-TW" dirty="0"/>
          </a:p>
          <a:p>
            <a:pPr lvl="1"/>
            <a:r>
              <a:rPr lang="zh-TW" altLang="en-US" dirty="0"/>
              <a:t>否則多個專案使用同一個環境有問題不容易查找問題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此處建立一個新的</a:t>
            </a:r>
            <a:r>
              <a:rPr lang="en-US" altLang="zh-TW" dirty="0"/>
              <a:t>QT</a:t>
            </a:r>
            <a:r>
              <a:rPr lang="zh-TW" altLang="en-US" dirty="0"/>
              <a:t>環境做示範</a:t>
            </a:r>
            <a:endParaRPr lang="en-US" altLang="zh-TW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6652121-A45B-4E25-BCB5-F39B15A8221C}"/>
              </a:ext>
            </a:extLst>
          </p:cNvPr>
          <p:cNvSpPr/>
          <p:nvPr/>
        </p:nvSpPr>
        <p:spPr>
          <a:xfrm>
            <a:off x="695837" y="4777370"/>
            <a:ext cx="2735989" cy="10677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0939E94-7FB0-4E9D-8F21-323CABB99139}"/>
              </a:ext>
            </a:extLst>
          </p:cNvPr>
          <p:cNvSpPr/>
          <p:nvPr/>
        </p:nvSpPr>
        <p:spPr>
          <a:xfrm>
            <a:off x="355541" y="3863182"/>
            <a:ext cx="3185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此處會顯示出所有</a:t>
            </a:r>
            <a:endParaRPr lang="en-US" altLang="zh-TW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0" cap="none" spc="0" dirty="0" err="1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pycharm</a:t>
            </a:r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中已使用過的環境</a:t>
            </a:r>
            <a:endParaRPr lang="en-US" altLang="zh-TW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可依據當前專案需求切換環境</a:t>
            </a:r>
            <a:endParaRPr lang="zh-TW" altLang="en-US" b="0" cap="none" spc="0" dirty="0">
              <a:ln w="0"/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A841D80-9241-433A-A1FF-EF892D08D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433" y="4371422"/>
            <a:ext cx="2945695" cy="2486578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F13FEF92-0696-40D7-AF3F-7610947F1F97}"/>
              </a:ext>
            </a:extLst>
          </p:cNvPr>
          <p:cNvSpPr/>
          <p:nvPr/>
        </p:nvSpPr>
        <p:spPr>
          <a:xfrm>
            <a:off x="4371118" y="3865693"/>
            <a:ext cx="224452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按下</a:t>
            </a:r>
            <a:r>
              <a:rPr lang="en-US" altLang="zh-TW" b="0" cap="none" spc="0" dirty="0" err="1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showAll</a:t>
            </a:r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即可</a:t>
            </a:r>
            <a:endParaRPr lang="en-US" altLang="zh-TW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進行</a:t>
            </a:r>
            <a:r>
              <a:rPr lang="en-US" altLang="zh-TW" b="0" cap="none" spc="0" dirty="0" err="1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conda</a:t>
            </a:r>
            <a:r>
              <a:rPr lang="zh-TW" altLang="en-US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環境編輯</a:t>
            </a:r>
            <a:endParaRPr lang="zh-TW" altLang="en-US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9477DEF-A352-4072-8C8B-098D729EE039}"/>
              </a:ext>
            </a:extLst>
          </p:cNvPr>
          <p:cNvSpPr/>
          <p:nvPr/>
        </p:nvSpPr>
        <p:spPr>
          <a:xfrm>
            <a:off x="808211" y="5669645"/>
            <a:ext cx="342163" cy="134211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C7A1DE8-DE4F-4CDF-BADC-9AB36C82DA64}"/>
              </a:ext>
            </a:extLst>
          </p:cNvPr>
          <p:cNvSpPr/>
          <p:nvPr/>
        </p:nvSpPr>
        <p:spPr>
          <a:xfrm>
            <a:off x="3982433" y="4449141"/>
            <a:ext cx="172475" cy="1818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708A7F9A-D89F-4B39-A6C8-BF0C429BE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201" y="4581354"/>
            <a:ext cx="2333951" cy="1857634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7DA589E8-514B-4EB0-9964-741DD30AF1E5}"/>
              </a:ext>
            </a:extLst>
          </p:cNvPr>
          <p:cNvSpPr/>
          <p:nvPr/>
        </p:nvSpPr>
        <p:spPr>
          <a:xfrm>
            <a:off x="7004562" y="5072550"/>
            <a:ext cx="1856269" cy="2722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01394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>
            <a:extLst>
              <a:ext uri="{FF2B5EF4-FFF2-40B4-BE49-F238E27FC236}">
                <a16:creationId xmlns:a16="http://schemas.microsoft.com/office/drawing/2014/main" id="{E674B32C-EAF4-4836-908D-859F6E342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641" y="614354"/>
            <a:ext cx="6763750" cy="4134627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2.</a:t>
            </a:r>
            <a:r>
              <a:rPr lang="zh-TW" altLang="en-US" dirty="0"/>
              <a:t>創立新環境</a:t>
            </a:r>
            <a:endParaRPr lang="en-US" altLang="zh-TW" dirty="0"/>
          </a:p>
          <a:p>
            <a:pPr lvl="1"/>
            <a:r>
              <a:rPr lang="zh-TW" altLang="en-US" dirty="0"/>
              <a:t>選擇</a:t>
            </a:r>
            <a:r>
              <a:rPr lang="en-US" altLang="zh-TW" dirty="0"/>
              <a:t>Create new environment</a:t>
            </a:r>
          </a:p>
          <a:p>
            <a:pPr lvl="1"/>
            <a:r>
              <a:rPr lang="zh-TW" altLang="en-US" dirty="0"/>
              <a:t>設定名稱</a:t>
            </a:r>
            <a:endParaRPr lang="en-US" altLang="zh-TW" dirty="0"/>
          </a:p>
          <a:p>
            <a:pPr lvl="1"/>
            <a:r>
              <a:rPr lang="zh-TW" altLang="en-US" dirty="0"/>
              <a:t>選擇</a:t>
            </a:r>
            <a:r>
              <a:rPr lang="en-US" altLang="zh-TW" dirty="0"/>
              <a:t>python</a:t>
            </a:r>
            <a:r>
              <a:rPr lang="zh-TW" altLang="en-US" dirty="0"/>
              <a:t>版本</a:t>
            </a:r>
            <a:endParaRPr lang="en-US" altLang="zh-TW" dirty="0"/>
          </a:p>
          <a:p>
            <a:pPr lvl="1"/>
            <a:r>
              <a:rPr lang="zh-TW" altLang="en-US" dirty="0"/>
              <a:t>按下</a:t>
            </a:r>
            <a:r>
              <a:rPr lang="en-US" altLang="zh-TW" dirty="0"/>
              <a:t>OK</a:t>
            </a:r>
            <a:r>
              <a:rPr lang="zh-TW" altLang="en-US" dirty="0"/>
              <a:t>即可生成一個新的環境</a:t>
            </a:r>
            <a:endParaRPr lang="en-US" altLang="zh-TW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67C24F0E-29E8-4182-BC18-B5C6EA61F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79" y="4148359"/>
            <a:ext cx="4092159" cy="2501504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6425C679-AF41-4F83-B070-F30D395A510C}"/>
              </a:ext>
            </a:extLst>
          </p:cNvPr>
          <p:cNvSpPr/>
          <p:nvPr/>
        </p:nvSpPr>
        <p:spPr>
          <a:xfrm>
            <a:off x="986847" y="4472855"/>
            <a:ext cx="809728" cy="1158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BEAF48A-D611-4A6F-9D17-64614C56D5FA}"/>
              </a:ext>
            </a:extLst>
          </p:cNvPr>
          <p:cNvSpPr/>
          <p:nvPr/>
        </p:nvSpPr>
        <p:spPr>
          <a:xfrm>
            <a:off x="986847" y="5268407"/>
            <a:ext cx="21273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此處會顯示出所有</a:t>
            </a:r>
            <a:endParaRPr lang="en-US" altLang="zh-TW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anaconda</a:t>
            </a:r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中已</a:t>
            </a:r>
            <a:r>
              <a:rPr lang="zh-TW" altLang="en-US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創建</a:t>
            </a:r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過的環境</a:t>
            </a:r>
            <a:endParaRPr lang="en-US" altLang="zh-TW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8823A70-4B4A-4D63-811D-8651DDF67821}"/>
              </a:ext>
            </a:extLst>
          </p:cNvPr>
          <p:cNvSpPr/>
          <p:nvPr/>
        </p:nvSpPr>
        <p:spPr>
          <a:xfrm>
            <a:off x="8337474" y="1144356"/>
            <a:ext cx="1313871" cy="2732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2C30E27-F3E9-4154-9F7B-CBEEE510DBEA}"/>
              </a:ext>
            </a:extLst>
          </p:cNvPr>
          <p:cNvSpPr/>
          <p:nvPr/>
        </p:nvSpPr>
        <p:spPr>
          <a:xfrm>
            <a:off x="1611195" y="4600897"/>
            <a:ext cx="1061213" cy="4707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6F83442-0F9A-44FE-AD7A-4A57FCA06CBE}"/>
              </a:ext>
            </a:extLst>
          </p:cNvPr>
          <p:cNvSpPr/>
          <p:nvPr/>
        </p:nvSpPr>
        <p:spPr>
          <a:xfrm>
            <a:off x="7883226" y="1646654"/>
            <a:ext cx="735732" cy="12381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F94B26E-EEF6-4C93-8711-33A7265C631B}"/>
              </a:ext>
            </a:extLst>
          </p:cNvPr>
          <p:cNvSpPr/>
          <p:nvPr/>
        </p:nvSpPr>
        <p:spPr>
          <a:xfrm>
            <a:off x="10916853" y="4472840"/>
            <a:ext cx="576599" cy="2561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57968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439F28D-D242-426F-8CCD-D68B73162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47" y="3266170"/>
            <a:ext cx="4180677" cy="3529076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3.pycharm</a:t>
            </a:r>
            <a:r>
              <a:rPr lang="zh-TW" altLang="en-US" dirty="0"/>
              <a:t>選擇環境</a:t>
            </a:r>
            <a:endParaRPr lang="en-US" altLang="zh-TW" dirty="0"/>
          </a:p>
          <a:p>
            <a:pPr lvl="1"/>
            <a:r>
              <a:rPr lang="zh-TW" altLang="en-US" dirty="0"/>
              <a:t>按下</a:t>
            </a:r>
            <a:r>
              <a:rPr lang="en-US" altLang="zh-TW" dirty="0"/>
              <a:t>OK</a:t>
            </a:r>
            <a:r>
              <a:rPr lang="zh-TW" altLang="en-US" dirty="0"/>
              <a:t>後可以在</a:t>
            </a:r>
            <a:r>
              <a:rPr lang="en-US" altLang="zh-TW" dirty="0"/>
              <a:t>setting</a:t>
            </a:r>
            <a:r>
              <a:rPr lang="zh-TW" altLang="en-US" dirty="0"/>
              <a:t>中看到新的環境</a:t>
            </a:r>
            <a:endParaRPr lang="en-US" altLang="zh-TW" dirty="0"/>
          </a:p>
          <a:p>
            <a:pPr lvl="1"/>
            <a:r>
              <a:rPr lang="zh-TW" altLang="en-US" dirty="0"/>
              <a:t>以後如果還需要用到此環境可以在回到</a:t>
            </a:r>
            <a:r>
              <a:rPr lang="en-US" altLang="zh-TW" dirty="0"/>
              <a:t>setting</a:t>
            </a:r>
            <a:r>
              <a:rPr lang="zh-TW" altLang="en-US" dirty="0"/>
              <a:t>中直接選擇此環境</a:t>
            </a:r>
            <a:endParaRPr lang="en-US" altLang="zh-TW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26B6D70-0669-459F-B458-136ACDA3C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999" y="3266170"/>
            <a:ext cx="4870421" cy="3529076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4214DCF-C3D7-4768-ACD7-9211004BEE40}"/>
              </a:ext>
            </a:extLst>
          </p:cNvPr>
          <p:cNvSpPr/>
          <p:nvPr/>
        </p:nvSpPr>
        <p:spPr>
          <a:xfrm>
            <a:off x="2979174" y="6561124"/>
            <a:ext cx="460440" cy="2341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CFB3439-1DDB-487D-983B-C94D72A2F339}"/>
              </a:ext>
            </a:extLst>
          </p:cNvPr>
          <p:cNvSpPr/>
          <p:nvPr/>
        </p:nvSpPr>
        <p:spPr>
          <a:xfrm>
            <a:off x="7018312" y="3628597"/>
            <a:ext cx="2680227" cy="10967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66617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4.</a:t>
            </a:r>
            <a:r>
              <a:rPr lang="zh-TW" altLang="en-US" dirty="0"/>
              <a:t>確認環境是否有切換成功</a:t>
            </a:r>
            <a:endParaRPr lang="en-US" altLang="zh-TW" dirty="0"/>
          </a:p>
          <a:p>
            <a:pPr lvl="1"/>
            <a:r>
              <a:rPr lang="zh-TW" altLang="en-US" dirty="0"/>
              <a:t>在</a:t>
            </a:r>
            <a:r>
              <a:rPr lang="en-US" altLang="zh-TW" dirty="0" err="1"/>
              <a:t>pycharm</a:t>
            </a:r>
            <a:r>
              <a:rPr lang="zh-TW" altLang="en-US" dirty="0"/>
              <a:t>下方按下</a:t>
            </a:r>
            <a:r>
              <a:rPr lang="en-US" altLang="zh-TW" dirty="0"/>
              <a:t>Terminal</a:t>
            </a:r>
          </a:p>
          <a:p>
            <a:pPr lvl="1"/>
            <a:r>
              <a:rPr lang="zh-TW" altLang="en-US" dirty="0"/>
              <a:t>第一行最前如果是</a:t>
            </a:r>
            <a:r>
              <a:rPr lang="en-US" altLang="zh-TW" dirty="0"/>
              <a:t>(base)</a:t>
            </a:r>
            <a:r>
              <a:rPr lang="zh-TW" altLang="en-US" dirty="0"/>
              <a:t>代表環境沒有切換成功</a:t>
            </a:r>
            <a:endParaRPr lang="en-US" altLang="zh-TW" dirty="0"/>
          </a:p>
          <a:p>
            <a:pPr lvl="1"/>
            <a:r>
              <a:rPr lang="zh-TW" altLang="en-US" dirty="0"/>
              <a:t>解決方法</a:t>
            </a:r>
            <a:endParaRPr lang="en-US" altLang="zh-TW" dirty="0"/>
          </a:p>
          <a:p>
            <a:pPr lvl="2"/>
            <a:r>
              <a:rPr lang="en-US" altLang="zh-TW" dirty="0"/>
              <a:t>1.</a:t>
            </a:r>
            <a:r>
              <a:rPr lang="zh-TW" altLang="en-US" dirty="0"/>
              <a:t>按下旁邊的</a:t>
            </a:r>
            <a:r>
              <a:rPr lang="en-US" altLang="zh-TW" dirty="0"/>
              <a:t>+</a:t>
            </a:r>
            <a:r>
              <a:rPr lang="zh-TW" altLang="en-US" dirty="0"/>
              <a:t>號，看到對應自己環境的名稱代表成功</a:t>
            </a:r>
            <a:endParaRPr lang="en-US" altLang="zh-TW" dirty="0"/>
          </a:p>
          <a:p>
            <a:pPr lvl="2"/>
            <a:r>
              <a:rPr lang="en-US" altLang="zh-TW" dirty="0"/>
              <a:t>2.</a:t>
            </a:r>
            <a:r>
              <a:rPr lang="zh-TW" altLang="en-US" dirty="0"/>
              <a:t>按下旁邊的下符號選擇</a:t>
            </a:r>
            <a:r>
              <a:rPr lang="en-US" altLang="zh-TW" dirty="0"/>
              <a:t>Command Prompt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要注意環境一定要確實切換過去否則安裝套件可能裝錯環境</a:t>
            </a:r>
            <a:endParaRPr lang="en-US" altLang="zh-TW" dirty="0">
              <a:solidFill>
                <a:srgbClr val="FF0000"/>
              </a:solidFill>
            </a:endParaRPr>
          </a:p>
          <a:p>
            <a:pPr lvl="2"/>
            <a:endParaRPr lang="en-US" altLang="zh-TW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E3CFADB-9A5F-4702-95F9-67CC1D2793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81"/>
          <a:stretch/>
        </p:blipFill>
        <p:spPr>
          <a:xfrm>
            <a:off x="40644" y="4974236"/>
            <a:ext cx="2498704" cy="164231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4214DCF-C3D7-4768-ACD7-9211004BEE40}"/>
              </a:ext>
            </a:extLst>
          </p:cNvPr>
          <p:cNvSpPr/>
          <p:nvPr/>
        </p:nvSpPr>
        <p:spPr>
          <a:xfrm>
            <a:off x="1387313" y="6351419"/>
            <a:ext cx="459185" cy="1825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38158D5-7A81-4D0F-BAAE-C79085CF728D}"/>
              </a:ext>
            </a:extLst>
          </p:cNvPr>
          <p:cNvSpPr/>
          <p:nvPr/>
        </p:nvSpPr>
        <p:spPr>
          <a:xfrm>
            <a:off x="0" y="5121720"/>
            <a:ext cx="492924" cy="2359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4069C339-E5B3-484F-8545-2BAE693F2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2795" y="4739516"/>
            <a:ext cx="3164560" cy="1146688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ACDCBDE8-1F2C-4109-A9C6-BC7EAAF80F2E}"/>
              </a:ext>
            </a:extLst>
          </p:cNvPr>
          <p:cNvSpPr/>
          <p:nvPr/>
        </p:nvSpPr>
        <p:spPr>
          <a:xfrm>
            <a:off x="689241" y="5028804"/>
            <a:ext cx="201562" cy="146010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20075F4-87CB-4746-95F2-87B9ADE55B65}"/>
              </a:ext>
            </a:extLst>
          </p:cNvPr>
          <p:cNvSpPr/>
          <p:nvPr/>
        </p:nvSpPr>
        <p:spPr>
          <a:xfrm>
            <a:off x="2912795" y="5023406"/>
            <a:ext cx="430827" cy="2785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27E0EE86-DD39-42E5-B83B-7F9FE3B82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7765" y="5622454"/>
            <a:ext cx="3101871" cy="1235546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A3CC09D1-20EF-4D6A-A2B4-7934CCF543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1499" y="5503952"/>
            <a:ext cx="3755016" cy="133894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11386164-F7E1-4F36-AE7B-EB34EAFD1A9D}"/>
              </a:ext>
            </a:extLst>
          </p:cNvPr>
          <p:cNvSpPr/>
          <p:nvPr/>
        </p:nvSpPr>
        <p:spPr>
          <a:xfrm>
            <a:off x="4521406" y="5666818"/>
            <a:ext cx="1236364" cy="8671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箭號: 向右 17">
            <a:extLst>
              <a:ext uri="{FF2B5EF4-FFF2-40B4-BE49-F238E27FC236}">
                <a16:creationId xmlns:a16="http://schemas.microsoft.com/office/drawing/2014/main" id="{D0A8E4E0-197E-476B-9FF6-3F1EC648794C}"/>
              </a:ext>
            </a:extLst>
          </p:cNvPr>
          <p:cNvSpPr/>
          <p:nvPr/>
        </p:nvSpPr>
        <p:spPr>
          <a:xfrm rot="19703701">
            <a:off x="2333530" y="5074524"/>
            <a:ext cx="492924" cy="3303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箭號: 向右 20">
            <a:extLst>
              <a:ext uri="{FF2B5EF4-FFF2-40B4-BE49-F238E27FC236}">
                <a16:creationId xmlns:a16="http://schemas.microsoft.com/office/drawing/2014/main" id="{3BCFBED4-8647-4030-8B06-B5C09ABDF9F7}"/>
              </a:ext>
            </a:extLst>
          </p:cNvPr>
          <p:cNvSpPr/>
          <p:nvPr/>
        </p:nvSpPr>
        <p:spPr>
          <a:xfrm rot="1506780">
            <a:off x="2352617" y="5745273"/>
            <a:ext cx="492924" cy="3303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箭號: 向右 21">
            <a:extLst>
              <a:ext uri="{FF2B5EF4-FFF2-40B4-BE49-F238E27FC236}">
                <a16:creationId xmlns:a16="http://schemas.microsoft.com/office/drawing/2014/main" id="{27A7D08C-863D-4AF5-9195-09853FB5D158}"/>
              </a:ext>
            </a:extLst>
          </p:cNvPr>
          <p:cNvSpPr/>
          <p:nvPr/>
        </p:nvSpPr>
        <p:spPr>
          <a:xfrm>
            <a:off x="6060331" y="6029588"/>
            <a:ext cx="492924" cy="3303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78118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下載相關套件</a:t>
            </a:r>
            <a:endParaRPr lang="en-US" altLang="zh-TW" dirty="0"/>
          </a:p>
          <a:p>
            <a:pPr lvl="1"/>
            <a:r>
              <a:rPr lang="en-US" altLang="zh-TW" dirty="0"/>
              <a:t>pip install pyqt5-tools</a:t>
            </a:r>
          </a:p>
          <a:p>
            <a:pPr lvl="1"/>
            <a:r>
              <a:rPr lang="zh-TW" altLang="en-US" dirty="0"/>
              <a:t>在剛剛的</a:t>
            </a:r>
            <a:r>
              <a:rPr lang="en-US" altLang="zh-TW" dirty="0"/>
              <a:t>terminal</a:t>
            </a:r>
            <a:r>
              <a:rPr lang="zh-TW" altLang="en-US" dirty="0"/>
              <a:t>畫面中輸入等待安裝</a:t>
            </a:r>
            <a:endParaRPr lang="en-US" altLang="zh-TW" dirty="0"/>
          </a:p>
          <a:p>
            <a:pPr lvl="1"/>
            <a:r>
              <a:rPr lang="zh-TW" altLang="en-US" dirty="0"/>
              <a:t>完成安裝後將會顯示安裝成功</a:t>
            </a:r>
            <a:r>
              <a:rPr lang="en-US" altLang="zh-TW" dirty="0"/>
              <a:t> </a:t>
            </a:r>
          </a:p>
          <a:p>
            <a:pPr lvl="1"/>
            <a:endParaRPr lang="en-US" altLang="zh-TW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B9925FD-7029-4264-9904-DD157E393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97" y="3707320"/>
            <a:ext cx="5811061" cy="75258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19C9A52-9047-41EE-9008-3347E3CF4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51181"/>
            <a:ext cx="12192000" cy="157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213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2.</a:t>
            </a:r>
            <a:r>
              <a:rPr lang="zh-TW" altLang="en-US" dirty="0"/>
              <a:t>設定</a:t>
            </a:r>
            <a:r>
              <a:rPr lang="en-US" altLang="zh-TW" dirty="0"/>
              <a:t>QT</a:t>
            </a:r>
            <a:r>
              <a:rPr lang="zh-TW" altLang="en-US" dirty="0"/>
              <a:t> </a:t>
            </a:r>
            <a:r>
              <a:rPr lang="en-US" altLang="zh-TW" dirty="0"/>
              <a:t>Designer</a:t>
            </a:r>
            <a:r>
              <a:rPr lang="zh-TW" altLang="en-US" dirty="0"/>
              <a:t>快速操作功能</a:t>
            </a:r>
            <a:endParaRPr lang="en-US" altLang="zh-TW" dirty="0"/>
          </a:p>
          <a:p>
            <a:pPr lvl="1"/>
            <a:r>
              <a:rPr lang="zh-TW" altLang="en-US" dirty="0"/>
              <a:t>按下</a:t>
            </a:r>
            <a:r>
              <a:rPr lang="en-US" altLang="zh-TW" dirty="0"/>
              <a:t>setting-&gt;Tools-&gt;External Tools</a:t>
            </a:r>
          </a:p>
          <a:p>
            <a:pPr lvl="1"/>
            <a:r>
              <a:rPr lang="zh-TW" altLang="en-US" dirty="0"/>
              <a:t>進入設定頁面後按下</a:t>
            </a:r>
            <a:r>
              <a:rPr lang="en-US" altLang="zh-TW" dirty="0"/>
              <a:t>+</a:t>
            </a:r>
            <a:r>
              <a:rPr lang="zh-TW" altLang="en-US" dirty="0"/>
              <a:t>號</a:t>
            </a:r>
            <a:endParaRPr lang="en-US" altLang="zh-TW" dirty="0"/>
          </a:p>
          <a:p>
            <a:pPr lvl="1"/>
            <a:r>
              <a:rPr lang="en-US" altLang="zh-TW" dirty="0"/>
              <a:t>Name</a:t>
            </a:r>
            <a:r>
              <a:rPr lang="zh-TW" altLang="en-US" dirty="0"/>
              <a:t>：</a:t>
            </a:r>
            <a:r>
              <a:rPr lang="en-US" altLang="zh-TW" dirty="0" err="1"/>
              <a:t>QtDesigner</a:t>
            </a:r>
            <a:endParaRPr lang="en-US" altLang="zh-TW" dirty="0"/>
          </a:p>
          <a:p>
            <a:pPr lvl="1"/>
            <a:r>
              <a:rPr lang="en-US" altLang="zh-TW" dirty="0"/>
              <a:t>Program</a:t>
            </a:r>
            <a:r>
              <a:rPr lang="zh-TW" altLang="en-US" dirty="0"/>
              <a:t>：</a:t>
            </a:r>
            <a:r>
              <a:rPr lang="en-US" altLang="zh-TW" dirty="0"/>
              <a:t>anaconda</a:t>
            </a:r>
            <a:r>
              <a:rPr lang="zh-TW" altLang="en-US" dirty="0"/>
              <a:t>路徑</a:t>
            </a:r>
            <a:r>
              <a:rPr lang="en-US" altLang="zh-TW" dirty="0"/>
              <a:t>\Library\bin\designer.exe</a:t>
            </a:r>
          </a:p>
          <a:p>
            <a:pPr lvl="1"/>
            <a:r>
              <a:rPr lang="en-US" altLang="zh-TW" dirty="0"/>
              <a:t>Arguments</a:t>
            </a:r>
            <a:r>
              <a:rPr lang="zh-TW" altLang="en-US" dirty="0"/>
              <a:t>：</a:t>
            </a:r>
            <a:r>
              <a:rPr lang="en-US" altLang="zh-TW" dirty="0"/>
              <a:t>$</a:t>
            </a:r>
            <a:r>
              <a:rPr lang="en-US" altLang="zh-TW" dirty="0" err="1"/>
              <a:t>FileName</a:t>
            </a:r>
            <a:r>
              <a:rPr lang="en-US" altLang="zh-TW" dirty="0"/>
              <a:t>$</a:t>
            </a:r>
          </a:p>
          <a:p>
            <a:pPr lvl="1"/>
            <a:r>
              <a:rPr lang="en-US" altLang="zh-TW" dirty="0"/>
              <a:t>Working directory</a:t>
            </a:r>
            <a:r>
              <a:rPr lang="zh-TW" altLang="en-US" dirty="0"/>
              <a:t>：</a:t>
            </a:r>
            <a:r>
              <a:rPr lang="en-US" altLang="zh-TW" dirty="0"/>
              <a:t>$</a:t>
            </a:r>
            <a:r>
              <a:rPr lang="en-US" altLang="zh-TW" dirty="0" err="1"/>
              <a:t>FileDir</a:t>
            </a:r>
            <a:r>
              <a:rPr lang="en-US" altLang="zh-TW" dirty="0"/>
              <a:t>$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7571EA2-863C-48CF-A2D0-921F13FD32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825"/>
          <a:stretch/>
        </p:blipFill>
        <p:spPr>
          <a:xfrm>
            <a:off x="1" y="4660490"/>
            <a:ext cx="1966901" cy="2197509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898544F9-B497-471D-93BC-9BA931EF3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246" y="4660490"/>
            <a:ext cx="3032749" cy="219751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1C5C271-CFC8-4F6E-9973-F551EFF7B1E4}"/>
              </a:ext>
            </a:extLst>
          </p:cNvPr>
          <p:cNvSpPr/>
          <p:nvPr/>
        </p:nvSpPr>
        <p:spPr>
          <a:xfrm>
            <a:off x="2776367" y="4846810"/>
            <a:ext cx="144984" cy="1676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7" name="圖片 26">
            <a:extLst>
              <a:ext uri="{FF2B5EF4-FFF2-40B4-BE49-F238E27FC236}">
                <a16:creationId xmlns:a16="http://schemas.microsoft.com/office/drawing/2014/main" id="{A8C9B9F4-2DF7-4779-89D4-98FE0EC43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2339" y="4660490"/>
            <a:ext cx="2979372" cy="2197509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9CEECDB0-C040-4B25-9296-4B17799764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3055" y="4660487"/>
            <a:ext cx="3032750" cy="2197511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DFCBDFC6-221A-48D9-AC43-9F1424A4F884}"/>
              </a:ext>
            </a:extLst>
          </p:cNvPr>
          <p:cNvSpPr/>
          <p:nvPr/>
        </p:nvSpPr>
        <p:spPr>
          <a:xfrm>
            <a:off x="5910938" y="5591598"/>
            <a:ext cx="2100385" cy="6440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B25F208-2B49-4A90-8524-E59D6C0E6E7E}"/>
              </a:ext>
            </a:extLst>
          </p:cNvPr>
          <p:cNvSpPr/>
          <p:nvPr/>
        </p:nvSpPr>
        <p:spPr>
          <a:xfrm>
            <a:off x="8890310" y="4947578"/>
            <a:ext cx="525323" cy="2025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68932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  <a:r>
              <a:rPr lang="en-US" altLang="zh-TW" dirty="0"/>
              <a:t>(</a:t>
            </a:r>
            <a:r>
              <a:rPr lang="zh-TW" altLang="en-US" dirty="0"/>
              <a:t>補充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如果不知道</a:t>
            </a:r>
            <a:r>
              <a:rPr lang="en-US" altLang="zh-TW" dirty="0"/>
              <a:t>Anaconda</a:t>
            </a:r>
            <a:r>
              <a:rPr lang="zh-TW" altLang="en-US" dirty="0"/>
              <a:t>安裝路徑</a:t>
            </a:r>
            <a:endParaRPr lang="en-US" altLang="zh-TW" dirty="0"/>
          </a:p>
          <a:p>
            <a:pPr lvl="1"/>
            <a:r>
              <a:rPr lang="zh-TW" altLang="en-US" dirty="0"/>
              <a:t>在</a:t>
            </a:r>
            <a:r>
              <a:rPr lang="en-US" altLang="zh-TW" dirty="0"/>
              <a:t>windows</a:t>
            </a:r>
            <a:r>
              <a:rPr lang="zh-TW" altLang="en-US" dirty="0"/>
              <a:t>底下找到</a:t>
            </a:r>
            <a:r>
              <a:rPr lang="en-US" altLang="zh-TW" dirty="0"/>
              <a:t>anaconda Navigator</a:t>
            </a:r>
          </a:p>
          <a:p>
            <a:pPr lvl="1"/>
            <a:r>
              <a:rPr lang="zh-TW" altLang="en-US" dirty="0"/>
              <a:t>右鍵</a:t>
            </a:r>
            <a:r>
              <a:rPr lang="en-US" altLang="zh-TW" dirty="0"/>
              <a:t>-&gt;</a:t>
            </a:r>
            <a:r>
              <a:rPr lang="zh-TW" altLang="en-US" dirty="0"/>
              <a:t>更多</a:t>
            </a:r>
            <a:r>
              <a:rPr lang="en-US" altLang="zh-TW" dirty="0"/>
              <a:t>-&gt;</a:t>
            </a:r>
            <a:r>
              <a:rPr lang="zh-TW" altLang="en-US" dirty="0"/>
              <a:t>開啟檔案位置</a:t>
            </a:r>
            <a:endParaRPr lang="en-US" altLang="zh-TW" dirty="0"/>
          </a:p>
          <a:p>
            <a:pPr lvl="1"/>
            <a:r>
              <a:rPr lang="zh-TW" altLang="en-US" dirty="0"/>
              <a:t>選到</a:t>
            </a:r>
            <a:r>
              <a:rPr lang="en-US" altLang="zh-TW" dirty="0"/>
              <a:t>anaconda Navigator</a:t>
            </a:r>
            <a:r>
              <a:rPr lang="zh-TW" altLang="en-US" dirty="0"/>
              <a:t>右鍵</a:t>
            </a:r>
            <a:r>
              <a:rPr lang="en-US" altLang="zh-TW" dirty="0"/>
              <a:t>-&gt;</a:t>
            </a:r>
            <a:r>
              <a:rPr lang="zh-TW" altLang="en-US" dirty="0"/>
              <a:t>內容</a:t>
            </a:r>
            <a:endParaRPr lang="en-US" altLang="zh-TW" dirty="0"/>
          </a:p>
          <a:p>
            <a:pPr lvl="1"/>
            <a:r>
              <a:rPr lang="zh-TW" altLang="en-US" dirty="0"/>
              <a:t>選擇開啟檔案位置即可知道</a:t>
            </a:r>
            <a:r>
              <a:rPr lang="en-US" altLang="zh-TW" dirty="0"/>
              <a:t>anaconda</a:t>
            </a:r>
            <a:r>
              <a:rPr lang="zh-TW" altLang="en-US" dirty="0"/>
              <a:t>安裝位置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F7498C25-99FB-4FC9-9539-45028E1EC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4" y="4010085"/>
            <a:ext cx="3364467" cy="274650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8141C312-D87F-467C-BD4F-7599816A1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311" y="4010086"/>
            <a:ext cx="4738983" cy="274650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A5CC899-738E-4BB8-B9AC-9BCABC3780B4}"/>
              </a:ext>
            </a:extLst>
          </p:cNvPr>
          <p:cNvSpPr/>
          <p:nvPr/>
        </p:nvSpPr>
        <p:spPr>
          <a:xfrm>
            <a:off x="3462921" y="4522345"/>
            <a:ext cx="835209" cy="1558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BF7DE47-A500-4762-BE60-3923B24E88C2}"/>
              </a:ext>
            </a:extLst>
          </p:cNvPr>
          <p:cNvSpPr/>
          <p:nvPr/>
        </p:nvSpPr>
        <p:spPr>
          <a:xfrm>
            <a:off x="5603403" y="6485847"/>
            <a:ext cx="492597" cy="1686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B82930F3-206C-4EB0-B202-51170F27E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6652" y="4010085"/>
            <a:ext cx="1933576" cy="2746504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A9E84CD6-CFF0-4F43-B286-73DEAC8E6DAC}"/>
              </a:ext>
            </a:extLst>
          </p:cNvPr>
          <p:cNvSpPr/>
          <p:nvPr/>
        </p:nvSpPr>
        <p:spPr>
          <a:xfrm>
            <a:off x="7218843" y="5717947"/>
            <a:ext cx="686292" cy="1991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F06CC404-9846-4219-B9D4-2ABB0C8D27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3516"/>
          <a:stretch/>
        </p:blipFill>
        <p:spPr>
          <a:xfrm>
            <a:off x="9040228" y="4010083"/>
            <a:ext cx="2202893" cy="2746505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6C1C37A0-7818-4F64-8B3D-9A1CACFB62EE}"/>
              </a:ext>
            </a:extLst>
          </p:cNvPr>
          <p:cNvSpPr/>
          <p:nvPr/>
        </p:nvSpPr>
        <p:spPr>
          <a:xfrm>
            <a:off x="9551374" y="4206729"/>
            <a:ext cx="819442" cy="2472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64680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9F75A8AB-D0D3-489E-8365-B692B05A4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340" y="4660486"/>
            <a:ext cx="2937916" cy="2197514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CC6816A1-EC8A-49C6-9810-62E333BF3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7614" y="4660486"/>
            <a:ext cx="3032750" cy="2197511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2218028A-F73A-4E23-A56E-77FB9942B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2229" y="4660489"/>
            <a:ext cx="3032750" cy="219751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3.</a:t>
            </a:r>
            <a:r>
              <a:rPr lang="zh-TW" altLang="en-US" dirty="0"/>
              <a:t>設定</a:t>
            </a:r>
            <a:r>
              <a:rPr lang="en-US" altLang="zh-TW" dirty="0"/>
              <a:t>QT</a:t>
            </a:r>
            <a:r>
              <a:rPr lang="zh-TW" altLang="en-US" dirty="0"/>
              <a:t> </a:t>
            </a:r>
            <a:r>
              <a:rPr lang="en-US" altLang="zh-TW" dirty="0"/>
              <a:t>UIC</a:t>
            </a:r>
            <a:r>
              <a:rPr lang="zh-TW" altLang="en-US" dirty="0"/>
              <a:t>快速操作功能</a:t>
            </a:r>
            <a:endParaRPr lang="en-US" altLang="zh-TW" dirty="0"/>
          </a:p>
          <a:p>
            <a:pPr lvl="1"/>
            <a:r>
              <a:rPr lang="zh-TW" altLang="en-US" dirty="0"/>
              <a:t>按下</a:t>
            </a:r>
            <a:r>
              <a:rPr lang="en-US" altLang="zh-TW" dirty="0"/>
              <a:t>setting-&gt;Tools-&gt;External Tools</a:t>
            </a:r>
          </a:p>
          <a:p>
            <a:pPr lvl="1"/>
            <a:r>
              <a:rPr lang="zh-TW" altLang="en-US" dirty="0"/>
              <a:t>進入設定頁面後按下</a:t>
            </a:r>
            <a:r>
              <a:rPr lang="en-US" altLang="zh-TW" dirty="0"/>
              <a:t>+</a:t>
            </a:r>
            <a:r>
              <a:rPr lang="zh-TW" altLang="en-US" dirty="0"/>
              <a:t>號</a:t>
            </a:r>
            <a:endParaRPr lang="en-US" altLang="zh-TW" dirty="0"/>
          </a:p>
          <a:p>
            <a:pPr lvl="1"/>
            <a:r>
              <a:rPr lang="en-US" altLang="zh-TW" dirty="0"/>
              <a:t>Name</a:t>
            </a:r>
            <a:r>
              <a:rPr lang="zh-TW" altLang="en-US" dirty="0"/>
              <a:t>：</a:t>
            </a:r>
            <a:r>
              <a:rPr lang="en-US" altLang="zh-TW" dirty="0" err="1"/>
              <a:t>QtDesigner</a:t>
            </a:r>
            <a:endParaRPr lang="en-US" altLang="zh-TW" dirty="0"/>
          </a:p>
          <a:p>
            <a:pPr lvl="1"/>
            <a:r>
              <a:rPr lang="en-US" altLang="zh-TW" dirty="0"/>
              <a:t>Program</a:t>
            </a:r>
            <a:r>
              <a:rPr lang="zh-TW" altLang="en-US" dirty="0"/>
              <a:t>：</a:t>
            </a:r>
            <a:r>
              <a:rPr lang="en-US" altLang="zh-TW" dirty="0"/>
              <a:t>anaconda</a:t>
            </a:r>
            <a:r>
              <a:rPr lang="zh-TW" altLang="en-US" dirty="0"/>
              <a:t>路徑</a:t>
            </a:r>
            <a:r>
              <a:rPr lang="en-US" altLang="zh-TW" dirty="0"/>
              <a:t>\Scripts\pyuic5.exe</a:t>
            </a:r>
          </a:p>
          <a:p>
            <a:pPr lvl="1"/>
            <a:r>
              <a:rPr lang="en-US" altLang="zh-TW" dirty="0"/>
              <a:t>Arguments</a:t>
            </a:r>
            <a:r>
              <a:rPr lang="zh-TW" altLang="en-US" dirty="0"/>
              <a:t>：</a:t>
            </a:r>
            <a:r>
              <a:rPr lang="en-US" altLang="zh-TW" sz="1800" dirty="0"/>
              <a:t>$</a:t>
            </a:r>
            <a:r>
              <a:rPr lang="en-US" altLang="zh-TW" sz="1800" dirty="0" err="1"/>
              <a:t>FileName</a:t>
            </a:r>
            <a:r>
              <a:rPr lang="en-US" altLang="zh-TW" sz="1800" dirty="0"/>
              <a:t>$ -o $FileNameWithoutExtension$.py</a:t>
            </a:r>
          </a:p>
          <a:p>
            <a:pPr lvl="1"/>
            <a:r>
              <a:rPr lang="en-US" altLang="zh-TW" dirty="0"/>
              <a:t>Working directory</a:t>
            </a:r>
            <a:r>
              <a:rPr lang="zh-TW" altLang="en-US" dirty="0"/>
              <a:t>：</a:t>
            </a:r>
            <a:r>
              <a:rPr lang="en-US" altLang="zh-TW" dirty="0"/>
              <a:t>$</a:t>
            </a:r>
            <a:r>
              <a:rPr lang="en-US" altLang="zh-TW" dirty="0" err="1"/>
              <a:t>FileDir</a:t>
            </a:r>
            <a:r>
              <a:rPr lang="en-US" altLang="zh-TW" dirty="0"/>
              <a:t>$</a:t>
            </a:r>
          </a:p>
          <a:p>
            <a:pPr lvl="1"/>
            <a:endParaRPr lang="en-US" altLang="zh-TW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7571EA2-863C-48CF-A2D0-921F13FD32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7825"/>
          <a:stretch/>
        </p:blipFill>
        <p:spPr>
          <a:xfrm>
            <a:off x="1" y="4660490"/>
            <a:ext cx="1966901" cy="219750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1C5C271-CFC8-4F6E-9973-F551EFF7B1E4}"/>
              </a:ext>
            </a:extLst>
          </p:cNvPr>
          <p:cNvSpPr/>
          <p:nvPr/>
        </p:nvSpPr>
        <p:spPr>
          <a:xfrm>
            <a:off x="2776367" y="4846810"/>
            <a:ext cx="144984" cy="1676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FCBDFC6-221A-48D9-AC43-9F1424A4F884}"/>
              </a:ext>
            </a:extLst>
          </p:cNvPr>
          <p:cNvSpPr/>
          <p:nvPr/>
        </p:nvSpPr>
        <p:spPr>
          <a:xfrm>
            <a:off x="5910938" y="5591598"/>
            <a:ext cx="2100385" cy="6440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B25F208-2B49-4A90-8524-E59D6C0E6E7E}"/>
              </a:ext>
            </a:extLst>
          </p:cNvPr>
          <p:cNvSpPr/>
          <p:nvPr/>
        </p:nvSpPr>
        <p:spPr>
          <a:xfrm>
            <a:off x="8890310" y="4947578"/>
            <a:ext cx="525323" cy="2615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96846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391F04C-BCB2-BE33-FF98-9D6F71960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14" y="3740678"/>
            <a:ext cx="4729378" cy="2568049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如果</a:t>
            </a:r>
            <a:r>
              <a:rPr lang="en-US" altLang="zh-TW" dirty="0"/>
              <a:t>pyuic5</a:t>
            </a:r>
            <a:r>
              <a:rPr lang="zh-TW" altLang="en-US" dirty="0"/>
              <a:t>在對應的路徑底下找不到</a:t>
            </a:r>
            <a:endParaRPr lang="en-US" altLang="zh-TW" dirty="0"/>
          </a:p>
          <a:p>
            <a:r>
              <a:rPr lang="zh-TW" altLang="en-US" dirty="0"/>
              <a:t>請至</a:t>
            </a:r>
            <a:r>
              <a:rPr lang="en-US" altLang="zh-TW" dirty="0"/>
              <a:t>anaconda</a:t>
            </a:r>
            <a:r>
              <a:rPr lang="zh-TW" altLang="en-US" dirty="0"/>
              <a:t>資料夾底下直接搜尋</a:t>
            </a:r>
            <a:endParaRPr lang="en-US" altLang="zh-TW" dirty="0"/>
          </a:p>
          <a:p>
            <a:r>
              <a:rPr lang="zh-TW" altLang="en-US" dirty="0"/>
              <a:t>並將對應的路徑填入</a:t>
            </a:r>
            <a:r>
              <a:rPr lang="en-US" altLang="zh-TW" dirty="0"/>
              <a:t>Program</a:t>
            </a:r>
            <a:r>
              <a:rPr lang="zh-TW" altLang="en-US" dirty="0"/>
              <a:t>中</a:t>
            </a:r>
            <a:endParaRPr lang="en-US" altLang="zh-TW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C5B2A60-4C33-3C2F-EC1B-9F9FEE227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146" y="3740678"/>
            <a:ext cx="4729379" cy="2568049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DFCBDFC6-221A-48D9-AC43-9F1424A4F884}"/>
              </a:ext>
            </a:extLst>
          </p:cNvPr>
          <p:cNvSpPr/>
          <p:nvPr/>
        </p:nvSpPr>
        <p:spPr>
          <a:xfrm>
            <a:off x="6094346" y="4313785"/>
            <a:ext cx="1483179" cy="4261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F1BC497F-AA1B-D0BE-958D-25DED9F53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622" y="3740677"/>
            <a:ext cx="4729378" cy="25680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6B25F208-2B49-4A90-8524-E59D6C0E6E7E}"/>
              </a:ext>
            </a:extLst>
          </p:cNvPr>
          <p:cNvSpPr/>
          <p:nvPr/>
        </p:nvSpPr>
        <p:spPr>
          <a:xfrm>
            <a:off x="8194731" y="5693068"/>
            <a:ext cx="1309214" cy="2212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2835082A-A8A5-180A-7662-A565379EF6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5804" y="2723951"/>
            <a:ext cx="2937916" cy="2197514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02ACC07A-1109-CD6A-91B9-8C752C178F42}"/>
              </a:ext>
            </a:extLst>
          </p:cNvPr>
          <p:cNvSpPr/>
          <p:nvPr/>
        </p:nvSpPr>
        <p:spPr>
          <a:xfrm>
            <a:off x="9291423" y="3641970"/>
            <a:ext cx="1987742" cy="1949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8" name="直線單箭頭接點 17">
            <a:extLst>
              <a:ext uri="{FF2B5EF4-FFF2-40B4-BE49-F238E27FC236}">
                <a16:creationId xmlns:a16="http://schemas.microsoft.com/office/drawing/2014/main" id="{F41D6C7B-0D09-C9A5-0FC4-5274CEC3822B}"/>
              </a:ext>
            </a:extLst>
          </p:cNvPr>
          <p:cNvCxnSpPr>
            <a:stCxn id="32" idx="0"/>
          </p:cNvCxnSpPr>
          <p:nvPr/>
        </p:nvCxnSpPr>
        <p:spPr>
          <a:xfrm flipV="1">
            <a:off x="8849338" y="3740676"/>
            <a:ext cx="1476645" cy="19523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6471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如果安裝過程都沒有問題恭喜最麻煩的問題解決了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r>
              <a:rPr lang="zh-TW" altLang="en-US" dirty="0"/>
              <a:t>如果有問題來</a:t>
            </a:r>
            <a:r>
              <a:rPr lang="en-US" altLang="zh-TW" dirty="0"/>
              <a:t>125</a:t>
            </a:r>
            <a:r>
              <a:rPr lang="zh-TW" altLang="en-US" dirty="0"/>
              <a:t>有看到人都可以問</a:t>
            </a:r>
            <a:endParaRPr lang="en-US" altLang="zh-TW" dirty="0"/>
          </a:p>
          <a:p>
            <a:pPr lvl="1"/>
            <a:r>
              <a:rPr lang="zh-TW" altLang="en-US" dirty="0"/>
              <a:t>最好帶著電腦來</a:t>
            </a:r>
            <a:endParaRPr lang="en-US" altLang="zh-TW" dirty="0"/>
          </a:p>
          <a:p>
            <a:pPr lvl="1"/>
            <a:r>
              <a:rPr lang="zh-TW" altLang="en-US" dirty="0"/>
              <a:t>因為教學已經盡可能詳細了，如果還有問題我們也需要仔細察看是甚麼問題了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697321F8-B1D1-4548-B19A-A42DA712C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21" y="1065997"/>
            <a:ext cx="2095500" cy="209550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11353446-F779-4637-A8FC-3EE4C67DE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475" y="2758982"/>
            <a:ext cx="1754076" cy="175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7008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FB6397-704C-0D39-2E4D-76C44DB84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/>
              <a:t>Python </a:t>
            </a:r>
            <a:r>
              <a:rPr lang="en-US" altLang="zh-TW" dirty="0"/>
              <a:t>QT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067FC31-42EB-3AB7-5311-D7C361428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4249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創建一個</a:t>
            </a:r>
            <a:r>
              <a:rPr lang="en-US" altLang="zh-TW" dirty="0"/>
              <a:t>UI</a:t>
            </a:r>
            <a:r>
              <a:rPr lang="zh-TW" altLang="en-US" dirty="0"/>
              <a:t>介面</a:t>
            </a:r>
            <a:endParaRPr lang="en-US" altLang="zh-TW" dirty="0"/>
          </a:p>
          <a:p>
            <a:pPr lvl="1"/>
            <a:r>
              <a:rPr lang="zh-TW" altLang="en-US" dirty="0"/>
              <a:t>在專案資料夾按下右鍵</a:t>
            </a:r>
            <a:r>
              <a:rPr lang="en-US" altLang="zh-TW" dirty="0"/>
              <a:t>-&gt;External Tools-&gt;</a:t>
            </a:r>
            <a:r>
              <a:rPr lang="en-US" altLang="zh-TW" dirty="0" err="1"/>
              <a:t>QtDesigner</a:t>
            </a:r>
            <a:r>
              <a:rPr lang="en-US" altLang="zh-TW" dirty="0"/>
              <a:t>(</a:t>
            </a:r>
            <a:r>
              <a:rPr lang="zh-TW" altLang="en-US" dirty="0"/>
              <a:t>此名稱會依據剛剛設定快速操作功能時名稱設定不同顯示不同</a:t>
            </a:r>
            <a:r>
              <a:rPr lang="en-US" altLang="zh-TW" dirty="0"/>
              <a:t>)</a:t>
            </a:r>
          </a:p>
          <a:p>
            <a:pPr lvl="1"/>
            <a:r>
              <a:rPr lang="zh-TW" altLang="en-US" dirty="0"/>
              <a:t>跳出最右邊的畫面即可開始編制</a:t>
            </a:r>
            <a:r>
              <a:rPr lang="en-US" altLang="zh-TW" dirty="0"/>
              <a:t>UI</a:t>
            </a:r>
            <a:r>
              <a:rPr lang="zh-TW" altLang="en-US" dirty="0"/>
              <a:t>介面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EC2FF012-36FA-4AE1-93F4-48C2801B2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14" y="4490450"/>
            <a:ext cx="3400900" cy="1381318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3CB583C-405D-4F8D-80F4-84765A80C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445" y="3708525"/>
            <a:ext cx="2183976" cy="309854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F2490CF-192F-4928-8E1C-9E8A0073D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207" y="3429000"/>
            <a:ext cx="4750022" cy="329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622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創建一個</a:t>
            </a:r>
            <a:r>
              <a:rPr lang="en-US" altLang="zh-TW" dirty="0"/>
              <a:t>UI</a:t>
            </a:r>
            <a:r>
              <a:rPr lang="zh-TW" altLang="en-US" dirty="0"/>
              <a:t>介面</a:t>
            </a:r>
            <a:endParaRPr lang="en-US" altLang="zh-TW" dirty="0"/>
          </a:p>
          <a:p>
            <a:pPr lvl="1"/>
            <a:r>
              <a:rPr lang="zh-TW" altLang="en-US" dirty="0"/>
              <a:t>選擇</a:t>
            </a:r>
            <a:r>
              <a:rPr lang="en-US" altLang="zh-TW" dirty="0"/>
              <a:t>Widget</a:t>
            </a:r>
            <a:r>
              <a:rPr lang="zh-TW" altLang="en-US" dirty="0"/>
              <a:t>範本</a:t>
            </a:r>
            <a:endParaRPr lang="en-US" altLang="zh-TW" dirty="0"/>
          </a:p>
          <a:p>
            <a:pPr lvl="1"/>
            <a:r>
              <a:rPr lang="zh-TW" altLang="en-US" dirty="0"/>
              <a:t>可從旁邊工具箱中拖曳所需之物件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F2490CF-192F-4928-8E1C-9E8A0073D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63182"/>
            <a:ext cx="4182642" cy="290314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E58C736-FFC5-4D8E-BDA0-0700B64A4D3B}"/>
              </a:ext>
            </a:extLst>
          </p:cNvPr>
          <p:cNvSpPr/>
          <p:nvPr/>
        </p:nvSpPr>
        <p:spPr>
          <a:xfrm>
            <a:off x="1421530" y="4992742"/>
            <a:ext cx="230290" cy="984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8A8D266-D1D9-43B6-A399-845D0F06D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027" y="3863182"/>
            <a:ext cx="3572641" cy="290314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DB0A624-8BF9-47FC-834D-48BDAE3FEAE7}"/>
              </a:ext>
            </a:extLst>
          </p:cNvPr>
          <p:cNvSpPr/>
          <p:nvPr/>
        </p:nvSpPr>
        <p:spPr>
          <a:xfrm>
            <a:off x="3561027" y="4260240"/>
            <a:ext cx="804496" cy="24473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E42F6D73-6335-44A0-BDF4-CCA405D2E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459" y="2937641"/>
            <a:ext cx="3561150" cy="3828682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199E857D-F45F-473E-BA87-4F01C3434F0C}"/>
              </a:ext>
            </a:extLst>
          </p:cNvPr>
          <p:cNvSpPr/>
          <p:nvPr/>
        </p:nvSpPr>
        <p:spPr>
          <a:xfrm>
            <a:off x="7476955" y="3290500"/>
            <a:ext cx="764443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 err="1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btutton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ED04D30-4EC9-4F76-94C3-4CCF7881722F}"/>
              </a:ext>
            </a:extLst>
          </p:cNvPr>
          <p:cNvSpPr/>
          <p:nvPr/>
        </p:nvSpPr>
        <p:spPr>
          <a:xfrm>
            <a:off x="8278432" y="4263347"/>
            <a:ext cx="764443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label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1D30B4A-4697-4C6C-8628-0EDBBF38B08C}"/>
              </a:ext>
            </a:extLst>
          </p:cNvPr>
          <p:cNvSpPr/>
          <p:nvPr/>
        </p:nvSpPr>
        <p:spPr>
          <a:xfrm>
            <a:off x="7753297" y="6005144"/>
            <a:ext cx="764443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 err="1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Silder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72833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1C981D6A-53FC-4F3B-A1B3-5D0B00D44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6443" y="3675916"/>
            <a:ext cx="3090852" cy="2774142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8581595" cy="4525963"/>
          </a:xfrm>
        </p:spPr>
        <p:txBody>
          <a:bodyPr/>
          <a:lstStyle/>
          <a:p>
            <a:r>
              <a:rPr lang="en-US" altLang="zh-TW" dirty="0"/>
              <a:t>2.UI</a:t>
            </a:r>
            <a:r>
              <a:rPr lang="zh-TW" altLang="en-US" dirty="0"/>
              <a:t>內部需注意之參數</a:t>
            </a:r>
            <a:endParaRPr lang="en-US" altLang="zh-TW" dirty="0"/>
          </a:p>
          <a:p>
            <a:pPr lvl="1"/>
            <a:r>
              <a:rPr lang="zh-TW" altLang="en-US" dirty="0"/>
              <a:t>選擇到物件時即可查看此元件能設定之參數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須注意</a:t>
            </a:r>
            <a:r>
              <a:rPr lang="en-US" altLang="zh-TW" dirty="0" err="1">
                <a:solidFill>
                  <a:srgbClr val="FF0000"/>
                </a:solidFill>
              </a:rPr>
              <a:t>objectName</a:t>
            </a:r>
            <a:r>
              <a:rPr lang="zh-TW" altLang="en-US" dirty="0">
                <a:solidFill>
                  <a:srgbClr val="FF0000"/>
                </a:solidFill>
              </a:rPr>
              <a:t>，</a:t>
            </a:r>
            <a:r>
              <a:rPr lang="en-US" altLang="zh-TW" dirty="0">
                <a:solidFill>
                  <a:srgbClr val="FF0000"/>
                </a:solidFill>
              </a:rPr>
              <a:t>python</a:t>
            </a:r>
            <a:r>
              <a:rPr lang="zh-TW" altLang="en-US" dirty="0">
                <a:solidFill>
                  <a:srgbClr val="FF0000"/>
                </a:solidFill>
              </a:rPr>
              <a:t>呼叫元件皆需要知道元件名稱，須清楚知道自己取了甚麼名稱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580A4D3C-DB58-492D-88E2-6B295EB97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0264" y="1417638"/>
            <a:ext cx="1974212" cy="5411181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DBCB3B12-6DE9-4722-8A67-C4929C96559D}"/>
              </a:ext>
            </a:extLst>
          </p:cNvPr>
          <p:cNvSpPr/>
          <p:nvPr/>
        </p:nvSpPr>
        <p:spPr>
          <a:xfrm>
            <a:off x="9430883" y="1993981"/>
            <a:ext cx="1736596" cy="44560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2219536-F322-4798-BF30-7F18715FF757}"/>
              </a:ext>
            </a:extLst>
          </p:cNvPr>
          <p:cNvSpPr/>
          <p:nvPr/>
        </p:nvSpPr>
        <p:spPr>
          <a:xfrm>
            <a:off x="11216860" y="4123228"/>
            <a:ext cx="76444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元件外觀與參數設定設定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B44B84B-DEC0-47F7-A39B-B4CE46C5A349}"/>
              </a:ext>
            </a:extLst>
          </p:cNvPr>
          <p:cNvSpPr/>
          <p:nvPr/>
        </p:nvSpPr>
        <p:spPr>
          <a:xfrm>
            <a:off x="9455574" y="1687568"/>
            <a:ext cx="1340245" cy="30641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31246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8581595" cy="4525963"/>
          </a:xfrm>
        </p:spPr>
        <p:txBody>
          <a:bodyPr/>
          <a:lstStyle/>
          <a:p>
            <a:r>
              <a:rPr lang="en-US" altLang="zh-TW" dirty="0"/>
              <a:t>3.</a:t>
            </a:r>
            <a:r>
              <a:rPr lang="zh-TW" altLang="en-US" dirty="0"/>
              <a:t>儲存</a:t>
            </a:r>
            <a:r>
              <a:rPr lang="en-US" altLang="zh-TW" dirty="0"/>
              <a:t>UI</a:t>
            </a:r>
            <a:r>
              <a:rPr lang="zh-TW" altLang="en-US" dirty="0"/>
              <a:t>畫面</a:t>
            </a:r>
            <a:endParaRPr lang="en-US" altLang="zh-TW" dirty="0"/>
          </a:p>
          <a:p>
            <a:pPr lvl="1"/>
            <a:r>
              <a:rPr lang="zh-TW" altLang="en-US" dirty="0"/>
              <a:t>選擇到物件時即可查看此元件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儲存名子隨興後續程式呼叫名稱統一即可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940A0CF-836B-433A-85C9-1DD0E0C5F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65" y="3032268"/>
            <a:ext cx="3709922" cy="3731342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B9EAA4B6-86D2-48E9-B15E-2B48D1CA2B6F}"/>
              </a:ext>
            </a:extLst>
          </p:cNvPr>
          <p:cNvSpPr/>
          <p:nvPr/>
        </p:nvSpPr>
        <p:spPr>
          <a:xfrm>
            <a:off x="404872" y="3115766"/>
            <a:ext cx="204728" cy="2055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666F38F-15AB-4E63-B059-947211FE6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159" y="3115766"/>
            <a:ext cx="3599708" cy="363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157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E9EDDF-4C9E-4E09-82FC-8CFD9E349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畫面佈局使用</a:t>
            </a:r>
            <a:r>
              <a:rPr lang="en-US" altLang="zh-TW" dirty="0"/>
              <a:t>Layouts</a:t>
            </a:r>
            <a:r>
              <a:rPr lang="zh-TW" altLang="en-US" dirty="0"/>
              <a:t>與</a:t>
            </a:r>
            <a:r>
              <a:rPr lang="en-US" altLang="zh-TW" dirty="0"/>
              <a:t>Spacers</a:t>
            </a:r>
            <a:r>
              <a:rPr lang="zh-TW" altLang="en-US" dirty="0"/>
              <a:t>工具規劃，</a:t>
            </a:r>
            <a:r>
              <a:rPr lang="en-US" altLang="zh-TW" dirty="0"/>
              <a:t>UI</a:t>
            </a:r>
            <a:r>
              <a:rPr lang="zh-TW" altLang="en-US" dirty="0"/>
              <a:t>元件可動態變更大小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2E80801-C811-4A38-B40F-EFB45A48A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Qt Designer</a:t>
            </a:r>
            <a:r>
              <a:rPr lang="zh-TW" altLang="en-US" dirty="0"/>
              <a:t> 介面佈局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BED3335-F2E7-4A4E-A2E1-D54D9B7D7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4210" y="3253823"/>
            <a:ext cx="5695950" cy="337185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3829720-D072-473D-956B-7CF052845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43" y="3253823"/>
            <a:ext cx="4505325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414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065223" cy="4525963"/>
          </a:xfrm>
        </p:spPr>
        <p:txBody>
          <a:bodyPr/>
          <a:lstStyle/>
          <a:p>
            <a:r>
              <a:rPr lang="en-US" altLang="zh-TW" dirty="0"/>
              <a:t>4.</a:t>
            </a:r>
            <a:r>
              <a:rPr lang="zh-TW" altLang="en-US" dirty="0"/>
              <a:t>轉換</a:t>
            </a:r>
            <a:r>
              <a:rPr lang="en-US" altLang="zh-TW" dirty="0"/>
              <a:t>UI</a:t>
            </a:r>
            <a:r>
              <a:rPr lang="zh-TW" altLang="en-US" dirty="0"/>
              <a:t>畫面</a:t>
            </a:r>
            <a:endParaRPr lang="en-US" altLang="zh-TW" dirty="0"/>
          </a:p>
          <a:p>
            <a:pPr lvl="1"/>
            <a:r>
              <a:rPr lang="zh-TW" altLang="en-US" dirty="0"/>
              <a:t>回到專案資料夾中可以看到剛剛儲存的</a:t>
            </a:r>
            <a:r>
              <a:rPr lang="en-US" altLang="zh-TW" dirty="0"/>
              <a:t>UI</a:t>
            </a:r>
            <a:r>
              <a:rPr lang="zh-TW" altLang="en-US" dirty="0"/>
              <a:t>畫面</a:t>
            </a:r>
            <a:endParaRPr lang="en-US" altLang="zh-TW" dirty="0"/>
          </a:p>
          <a:p>
            <a:pPr lvl="1"/>
            <a:r>
              <a:rPr lang="zh-TW" altLang="en-US" dirty="0"/>
              <a:t>右鍵</a:t>
            </a:r>
            <a:r>
              <a:rPr lang="en-US" altLang="zh-TW" dirty="0"/>
              <a:t>-&gt;External Tools-&gt;UIC</a:t>
            </a:r>
          </a:p>
          <a:p>
            <a:pPr lvl="1"/>
            <a:r>
              <a:rPr lang="zh-TW" altLang="en-US" dirty="0"/>
              <a:t>此時會出現一個依樣名稱的</a:t>
            </a:r>
            <a:r>
              <a:rPr lang="en-US" altLang="zh-TW" dirty="0" err="1"/>
              <a:t>py</a:t>
            </a:r>
            <a:r>
              <a:rPr lang="zh-TW" altLang="en-US" dirty="0"/>
              <a:t>檔，此檔案即為後續程式呼叫所需之檔案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82C14D7-FDC3-4082-BC58-CE8CE5CF0C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998"/>
          <a:stretch/>
        </p:blipFill>
        <p:spPr>
          <a:xfrm>
            <a:off x="309351" y="4175555"/>
            <a:ext cx="2115283" cy="160995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3070221-E131-4364-9A14-CA20DDFFE14E}"/>
              </a:ext>
            </a:extLst>
          </p:cNvPr>
          <p:cNvSpPr/>
          <p:nvPr/>
        </p:nvSpPr>
        <p:spPr>
          <a:xfrm>
            <a:off x="621397" y="4877743"/>
            <a:ext cx="859339" cy="2074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8381779A-06B1-4150-8DDC-DE012BFF5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104" y="3788127"/>
            <a:ext cx="2055718" cy="306987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9B17FAF-B0B3-450D-8FC0-E989D0C8F270}"/>
              </a:ext>
            </a:extLst>
          </p:cNvPr>
          <p:cNvSpPr/>
          <p:nvPr/>
        </p:nvSpPr>
        <p:spPr>
          <a:xfrm>
            <a:off x="4065178" y="6587573"/>
            <a:ext cx="526644" cy="1671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9203478F-4B56-4346-A371-B07127542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969" y="4432766"/>
            <a:ext cx="2524477" cy="1352739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60141B66-3BCA-44CF-B7E6-3C2D95DB09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7079" y="3569423"/>
            <a:ext cx="3154565" cy="323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1408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2DB11CD-F4E4-2B94-0503-24940F89A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5431339" cy="4525963"/>
          </a:xfrm>
        </p:spPr>
        <p:txBody>
          <a:bodyPr/>
          <a:lstStyle/>
          <a:p>
            <a:r>
              <a:rPr lang="zh-TW" altLang="en-US" dirty="0"/>
              <a:t>第一次執行</a:t>
            </a:r>
            <a:r>
              <a:rPr lang="en-US" altLang="zh-TW" dirty="0" err="1"/>
              <a:t>pythonQT</a:t>
            </a:r>
            <a:endParaRPr lang="en-US" altLang="zh-TW" dirty="0"/>
          </a:p>
          <a:p>
            <a:pPr lvl="1"/>
            <a:r>
              <a:rPr lang="zh-TW" altLang="en-US" dirty="0"/>
              <a:t>創建一個主</a:t>
            </a:r>
            <a:r>
              <a:rPr lang="en-US" altLang="zh-TW" dirty="0" err="1"/>
              <a:t>py</a:t>
            </a:r>
            <a:r>
              <a:rPr lang="zh-TW" altLang="en-US" dirty="0"/>
              <a:t>檔</a:t>
            </a:r>
            <a:endParaRPr lang="en-US" altLang="zh-TW" dirty="0"/>
          </a:p>
          <a:p>
            <a:pPr lvl="1"/>
            <a:r>
              <a:rPr lang="zh-TW" altLang="en-US" dirty="0"/>
              <a:t>資料夾底下最少需要</a:t>
            </a:r>
            <a:r>
              <a:rPr lang="en-US" altLang="zh-TW" dirty="0"/>
              <a:t>3</a:t>
            </a:r>
            <a:r>
              <a:rPr lang="zh-TW" altLang="en-US" dirty="0"/>
              <a:t>個檔案</a:t>
            </a:r>
            <a:endParaRPr lang="en-US" altLang="zh-TW" dirty="0"/>
          </a:p>
          <a:p>
            <a:pPr lvl="2"/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CE04C757-EB48-213C-0BAA-E92C801D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7CCE1FE-FF48-6470-F47F-AA118BE2A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081" y="3504782"/>
            <a:ext cx="2152950" cy="101931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0CEEBF43-5E86-445F-B83B-C419280A3A5B}"/>
              </a:ext>
            </a:extLst>
          </p:cNvPr>
          <p:cNvSpPr/>
          <p:nvPr/>
        </p:nvSpPr>
        <p:spPr>
          <a:xfrm>
            <a:off x="3553137" y="3835452"/>
            <a:ext cx="764443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主程式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A150E03-49CC-4F1C-A51D-72091046BAA9}"/>
              </a:ext>
            </a:extLst>
          </p:cNvPr>
          <p:cNvSpPr/>
          <p:nvPr/>
        </p:nvSpPr>
        <p:spPr>
          <a:xfrm>
            <a:off x="3553137" y="4047795"/>
            <a:ext cx="1083756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UI</a:t>
            </a:r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介面</a:t>
            </a:r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PY</a:t>
            </a:r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檔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DBF602C-9E8C-44D8-B5CE-0D33AF34EE20}"/>
              </a:ext>
            </a:extLst>
          </p:cNvPr>
          <p:cNvSpPr/>
          <p:nvPr/>
        </p:nvSpPr>
        <p:spPr>
          <a:xfrm>
            <a:off x="3553137" y="4272560"/>
            <a:ext cx="1083756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UI</a:t>
            </a:r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介面</a:t>
            </a:r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UI</a:t>
            </a:r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檔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52032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圖片 29">
            <a:extLst>
              <a:ext uri="{FF2B5EF4-FFF2-40B4-BE49-F238E27FC236}">
                <a16:creationId xmlns:a16="http://schemas.microsoft.com/office/drawing/2014/main" id="{389891F3-CA79-461D-9B19-23F24DD31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98" y="2868115"/>
            <a:ext cx="3900623" cy="383365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C0667DCE-0D39-3D87-06AF-0BADEBF57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988" y="3097162"/>
            <a:ext cx="6083161" cy="3752302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2DB11CD-F4E4-2B94-0503-24940F89A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10972800" cy="4525963"/>
          </a:xfrm>
        </p:spPr>
        <p:txBody>
          <a:bodyPr/>
          <a:lstStyle/>
          <a:p>
            <a:r>
              <a:rPr lang="zh-TW" altLang="en-US" dirty="0"/>
              <a:t>主程式內部講解</a:t>
            </a:r>
            <a:endParaRPr lang="en-US" altLang="zh-TW" dirty="0"/>
          </a:p>
          <a:p>
            <a:pPr lvl="1"/>
            <a:r>
              <a:rPr lang="zh-TW" altLang="en-US" dirty="0"/>
              <a:t>呼叫剛剛建立的</a:t>
            </a:r>
            <a:r>
              <a:rPr lang="en-US" altLang="zh-TW" dirty="0"/>
              <a:t>UI</a:t>
            </a:r>
            <a:r>
              <a:rPr lang="zh-TW" altLang="en-US" dirty="0"/>
              <a:t>至主程式中，須注意名稱需要一樣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CE04C757-EB48-213C-0BAA-E92C801D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22F2B761-C387-3F44-EF13-00E82B97C55C}"/>
              </a:ext>
            </a:extLst>
          </p:cNvPr>
          <p:cNvSpPr/>
          <p:nvPr/>
        </p:nvSpPr>
        <p:spPr>
          <a:xfrm>
            <a:off x="4681870" y="4643806"/>
            <a:ext cx="3822631" cy="21902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29" name="表格 4">
            <a:extLst>
              <a:ext uri="{FF2B5EF4-FFF2-40B4-BE49-F238E27FC236}">
                <a16:creationId xmlns:a16="http://schemas.microsoft.com/office/drawing/2014/main" id="{0EEE3FEF-330A-2293-BFF0-4DC444653E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424299"/>
              </p:ext>
            </p:extLst>
          </p:nvPr>
        </p:nvGraphicFramePr>
        <p:xfrm>
          <a:off x="8504501" y="5259640"/>
          <a:ext cx="2126459" cy="705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6459">
                  <a:extLst>
                    <a:ext uri="{9D8B030D-6E8A-4147-A177-3AD203B41FA5}">
                      <a16:colId xmlns:a16="http://schemas.microsoft.com/office/drawing/2014/main" val="1298360141"/>
                    </a:ext>
                  </a:extLst>
                </a:gridCol>
              </a:tblGrid>
              <a:tr h="705570">
                <a:tc>
                  <a:txBody>
                    <a:bodyPr/>
                    <a:lstStyle/>
                    <a:p>
                      <a:r>
                        <a:rPr lang="zh-TW" altLang="en-US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固定打法 </a:t>
                      </a:r>
                      <a:endParaRPr lang="en-US" altLang="zh-TW" sz="1100" b="0" kern="1200" cap="none" spc="0" dirty="0">
                        <a:ln w="0"/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en-US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用到</a:t>
                      </a:r>
                      <a:r>
                        <a:rPr lang="en-US" altLang="zh-TW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class </a:t>
                      </a:r>
                      <a:r>
                        <a:rPr lang="zh-TW" altLang="en-US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的繼承</a:t>
                      </a:r>
                      <a:endParaRPr lang="en-US" altLang="zh-TW" sz="1100" b="0" kern="1200" cap="none" spc="0" dirty="0">
                        <a:ln w="0"/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這樣就可以呼叫剛剛製作的</a:t>
                      </a:r>
                      <a:r>
                        <a:rPr lang="en-US" altLang="zh-TW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UI</a:t>
                      </a:r>
                      <a:endParaRPr lang="zh-TW" altLang="en-US" sz="110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32765"/>
                  </a:ext>
                </a:extLst>
              </a:tr>
            </a:tbl>
          </a:graphicData>
        </a:graphic>
      </p:graphicFrame>
      <p:sp>
        <p:nvSpPr>
          <p:cNvPr id="17" name="矩形 16">
            <a:extLst>
              <a:ext uri="{FF2B5EF4-FFF2-40B4-BE49-F238E27FC236}">
                <a16:creationId xmlns:a16="http://schemas.microsoft.com/office/drawing/2014/main" id="{6801A23A-09FE-4700-8639-A277C194A29E}"/>
              </a:ext>
            </a:extLst>
          </p:cNvPr>
          <p:cNvSpPr/>
          <p:nvPr/>
        </p:nvSpPr>
        <p:spPr>
          <a:xfrm>
            <a:off x="261798" y="2863828"/>
            <a:ext cx="959368" cy="2333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7C5DBD3-2D97-487B-B128-51BD1B62553A}"/>
              </a:ext>
            </a:extLst>
          </p:cNvPr>
          <p:cNvSpPr/>
          <p:nvPr/>
        </p:nvSpPr>
        <p:spPr>
          <a:xfrm>
            <a:off x="5117453" y="3602719"/>
            <a:ext cx="1150913" cy="1694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接點: 肘形 10">
            <a:extLst>
              <a:ext uri="{FF2B5EF4-FFF2-40B4-BE49-F238E27FC236}">
                <a16:creationId xmlns:a16="http://schemas.microsoft.com/office/drawing/2014/main" id="{C9A694D9-6ED4-4361-8AC6-60A02AC01635}"/>
              </a:ext>
            </a:extLst>
          </p:cNvPr>
          <p:cNvCxnSpPr>
            <a:cxnSpLocks/>
            <a:stCxn id="17" idx="3"/>
            <a:endCxn id="19" idx="1"/>
          </p:cNvCxnSpPr>
          <p:nvPr/>
        </p:nvCxnSpPr>
        <p:spPr>
          <a:xfrm>
            <a:off x="1221166" y="2980495"/>
            <a:ext cx="3896287" cy="706971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8DC2AECD-03E2-4443-A27D-69FBF822B39E}"/>
              </a:ext>
            </a:extLst>
          </p:cNvPr>
          <p:cNvSpPr/>
          <p:nvPr/>
        </p:nvSpPr>
        <p:spPr>
          <a:xfrm>
            <a:off x="905536" y="4902016"/>
            <a:ext cx="769881" cy="1986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6543189-8BB8-44F6-BD0C-1771214D9B5B}"/>
              </a:ext>
            </a:extLst>
          </p:cNvPr>
          <p:cNvSpPr/>
          <p:nvPr/>
        </p:nvSpPr>
        <p:spPr>
          <a:xfrm>
            <a:off x="6672436" y="3602719"/>
            <a:ext cx="878738" cy="2023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5" name="接點: 肘形 44">
            <a:extLst>
              <a:ext uri="{FF2B5EF4-FFF2-40B4-BE49-F238E27FC236}">
                <a16:creationId xmlns:a16="http://schemas.microsoft.com/office/drawing/2014/main" id="{6C0F70D9-7088-4548-91F8-289960B75686}"/>
              </a:ext>
            </a:extLst>
          </p:cNvPr>
          <p:cNvCxnSpPr>
            <a:cxnSpLocks/>
            <a:stCxn id="28" idx="0"/>
            <a:endCxn id="31" idx="2"/>
          </p:cNvCxnSpPr>
          <p:nvPr/>
        </p:nvCxnSpPr>
        <p:spPr>
          <a:xfrm rot="5400000" flipH="1" flipV="1">
            <a:off x="3652675" y="1442886"/>
            <a:ext cx="1096932" cy="5821328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7493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235E50E-ECEE-81BF-35F0-A650ADE04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10498885" cy="4525963"/>
          </a:xfrm>
        </p:spPr>
        <p:txBody>
          <a:bodyPr/>
          <a:lstStyle/>
          <a:p>
            <a:r>
              <a:rPr lang="zh-TW" altLang="en-US" dirty="0"/>
              <a:t>按鈕觸發</a:t>
            </a:r>
            <a:endParaRPr lang="en-US" altLang="zh-TW" dirty="0"/>
          </a:p>
          <a:p>
            <a:pPr lvl="1"/>
            <a:r>
              <a:rPr lang="zh-TW" altLang="en-US" dirty="0"/>
              <a:t>呼叫</a:t>
            </a:r>
            <a:r>
              <a:rPr lang="en-US" altLang="zh-TW" dirty="0"/>
              <a:t>UI</a:t>
            </a:r>
            <a:r>
              <a:rPr lang="zh-TW" altLang="en-US" dirty="0"/>
              <a:t>上對應的按鈕</a:t>
            </a:r>
            <a:endParaRPr lang="en-US" altLang="zh-TW" dirty="0"/>
          </a:p>
          <a:p>
            <a:pPr lvl="1"/>
            <a:r>
              <a:rPr lang="zh-TW" altLang="en-US" dirty="0"/>
              <a:t>設定按鈕點即時的動作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EBE1F36-C182-0D1C-4A89-750E273B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4E9D594-0CAC-F890-7CB2-6199C00FA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338" y="1379384"/>
            <a:ext cx="6677957" cy="2372056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2BB579B5-C500-4FD8-909B-5F6E80DF8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869" y="4188768"/>
            <a:ext cx="5602897" cy="2168374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53A4BC5E-EE97-4FCE-A9D0-3349CF347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026" y="3163166"/>
            <a:ext cx="3749653" cy="3251818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71F6C427-AA88-4844-9717-74A9FEE960D8}"/>
              </a:ext>
            </a:extLst>
          </p:cNvPr>
          <p:cNvSpPr/>
          <p:nvPr/>
        </p:nvSpPr>
        <p:spPr>
          <a:xfrm>
            <a:off x="6197016" y="2637008"/>
            <a:ext cx="1017877" cy="1866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7" name="接點: 肘形 16">
            <a:extLst>
              <a:ext uri="{FF2B5EF4-FFF2-40B4-BE49-F238E27FC236}">
                <a16:creationId xmlns:a16="http://schemas.microsoft.com/office/drawing/2014/main" id="{7413BC78-B55E-42C2-9464-E18A80DEFA93}"/>
              </a:ext>
            </a:extLst>
          </p:cNvPr>
          <p:cNvCxnSpPr>
            <a:cxnSpLocks/>
            <a:stCxn id="19" idx="3"/>
            <a:endCxn id="16" idx="1"/>
          </p:cNvCxnSpPr>
          <p:nvPr/>
        </p:nvCxnSpPr>
        <p:spPr>
          <a:xfrm flipV="1">
            <a:off x="1710813" y="2730353"/>
            <a:ext cx="4486203" cy="1452925"/>
          </a:xfrm>
          <a:prstGeom prst="bentConnector3">
            <a:avLst>
              <a:gd name="adj1" fmla="val 78667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1AF15FAF-C918-4235-A5A8-4CE350CEA26C}"/>
              </a:ext>
            </a:extLst>
          </p:cNvPr>
          <p:cNvSpPr/>
          <p:nvPr/>
        </p:nvSpPr>
        <p:spPr>
          <a:xfrm>
            <a:off x="1083516" y="4095423"/>
            <a:ext cx="627297" cy="1757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72E1734-9690-4D5D-9B6D-4B95D7195094}"/>
              </a:ext>
            </a:extLst>
          </p:cNvPr>
          <p:cNvSpPr/>
          <p:nvPr/>
        </p:nvSpPr>
        <p:spPr>
          <a:xfrm>
            <a:off x="8407262" y="2633761"/>
            <a:ext cx="1775025" cy="2525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A01A180-EF3A-4721-8A89-DF2B7383B15D}"/>
              </a:ext>
            </a:extLst>
          </p:cNvPr>
          <p:cNvSpPr/>
          <p:nvPr/>
        </p:nvSpPr>
        <p:spPr>
          <a:xfrm>
            <a:off x="6241215" y="4271469"/>
            <a:ext cx="1180173" cy="2196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4" name="接點: 肘形 23">
            <a:extLst>
              <a:ext uri="{FF2B5EF4-FFF2-40B4-BE49-F238E27FC236}">
                <a16:creationId xmlns:a16="http://schemas.microsoft.com/office/drawing/2014/main" id="{7BF7F296-7F04-4778-8E78-88711F002630}"/>
              </a:ext>
            </a:extLst>
          </p:cNvPr>
          <p:cNvCxnSpPr>
            <a:cxnSpLocks/>
            <a:stCxn id="23" idx="0"/>
            <a:endCxn id="22" idx="2"/>
          </p:cNvCxnSpPr>
          <p:nvPr/>
        </p:nvCxnSpPr>
        <p:spPr>
          <a:xfrm rot="5400000" flipH="1" flipV="1">
            <a:off x="7370478" y="2347173"/>
            <a:ext cx="1385120" cy="2463473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9568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235E50E-ECEE-81BF-35F0-A650ADE04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10498885" cy="4525963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dirty="0"/>
              <a:t>將環境建置完成</a:t>
            </a:r>
            <a:endParaRPr lang="en-US" altLang="zh-TW" dirty="0"/>
          </a:p>
          <a:p>
            <a:r>
              <a:rPr lang="zh-TW" altLang="en-US" dirty="0"/>
              <a:t>撰寫一隻</a:t>
            </a:r>
            <a:r>
              <a:rPr lang="en-US" altLang="zh-TW" dirty="0"/>
              <a:t>UI</a:t>
            </a:r>
            <a:r>
              <a:rPr lang="zh-TW" altLang="en-US" dirty="0"/>
              <a:t>程式</a:t>
            </a:r>
            <a:endParaRPr lang="en-US" altLang="zh-TW" dirty="0"/>
          </a:p>
          <a:p>
            <a:pPr lvl="1"/>
            <a:r>
              <a:rPr lang="en-US" altLang="zh-TW" dirty="0"/>
              <a:t>UI</a:t>
            </a:r>
            <a:r>
              <a:rPr lang="zh-TW" altLang="en-US" dirty="0"/>
              <a:t>需求</a:t>
            </a:r>
            <a:endParaRPr lang="en-US" altLang="zh-TW" dirty="0"/>
          </a:p>
          <a:p>
            <a:pPr lvl="2"/>
            <a:r>
              <a:rPr lang="zh-TW" altLang="en-US" dirty="0"/>
              <a:t>兩個按鈕一個讀取影像一個儲存影像</a:t>
            </a:r>
            <a:endParaRPr lang="en-US" altLang="zh-TW" dirty="0"/>
          </a:p>
          <a:p>
            <a:pPr lvl="2"/>
            <a:r>
              <a:rPr lang="zh-TW" altLang="en-US" dirty="0"/>
              <a:t>六個</a:t>
            </a:r>
            <a:r>
              <a:rPr lang="en-US" altLang="zh-TW" dirty="0"/>
              <a:t>Slider</a:t>
            </a:r>
            <a:r>
              <a:rPr lang="zh-TW" altLang="en-US" dirty="0"/>
              <a:t>用來做影像處理</a:t>
            </a:r>
            <a:endParaRPr lang="en-US" altLang="zh-TW" dirty="0"/>
          </a:p>
          <a:p>
            <a:pPr lvl="2"/>
            <a:r>
              <a:rPr lang="zh-TW" altLang="en-US" dirty="0"/>
              <a:t>兩個</a:t>
            </a:r>
            <a:r>
              <a:rPr lang="en-US" altLang="zh-TW" dirty="0"/>
              <a:t>label</a:t>
            </a:r>
            <a:r>
              <a:rPr lang="zh-TW" altLang="en-US" dirty="0"/>
              <a:t>用來顯示影像</a:t>
            </a:r>
            <a:endParaRPr lang="en-US" altLang="zh-TW" dirty="0"/>
          </a:p>
          <a:p>
            <a:pPr lvl="1"/>
            <a:r>
              <a:rPr lang="zh-TW" altLang="en-US" dirty="0"/>
              <a:t>功能需求</a:t>
            </a:r>
            <a:endParaRPr lang="en-US" altLang="zh-TW" dirty="0"/>
          </a:p>
          <a:p>
            <a:pPr lvl="2"/>
            <a:r>
              <a:rPr lang="en-US" altLang="zh-TW" dirty="0"/>
              <a:t>1.</a:t>
            </a:r>
            <a:r>
              <a:rPr lang="zh-TW" altLang="en-US" dirty="0"/>
              <a:t>透過</a:t>
            </a:r>
            <a:r>
              <a:rPr lang="en-US" altLang="zh-TW" dirty="0"/>
              <a:t>UI</a:t>
            </a:r>
            <a:r>
              <a:rPr lang="zh-TW" altLang="en-US" dirty="0"/>
              <a:t>選擇影像呈現到</a:t>
            </a:r>
            <a:r>
              <a:rPr lang="en-US" altLang="zh-TW" dirty="0"/>
              <a:t>UI</a:t>
            </a:r>
            <a:r>
              <a:rPr lang="zh-TW" altLang="en-US" dirty="0"/>
              <a:t>上的第一個</a:t>
            </a:r>
            <a:r>
              <a:rPr lang="en-US" altLang="zh-TW" dirty="0"/>
              <a:t>label</a:t>
            </a:r>
          </a:p>
          <a:p>
            <a:pPr lvl="2"/>
            <a:r>
              <a:rPr lang="en-US" altLang="zh-TW" dirty="0"/>
              <a:t>2.</a:t>
            </a:r>
            <a:r>
              <a:rPr lang="zh-TW" altLang="en-US" dirty="0"/>
              <a:t>透過這六個</a:t>
            </a:r>
            <a:r>
              <a:rPr lang="en-US" altLang="zh-TW" dirty="0"/>
              <a:t>Slider</a:t>
            </a:r>
            <a:r>
              <a:rPr lang="zh-TW" altLang="en-US" dirty="0"/>
              <a:t>要能控制一張影像的</a:t>
            </a:r>
            <a:r>
              <a:rPr lang="en-US" altLang="zh-TW" dirty="0"/>
              <a:t>HSV</a:t>
            </a:r>
          </a:p>
          <a:p>
            <a:pPr lvl="3"/>
            <a:r>
              <a:rPr lang="zh-TW" altLang="en-US" dirty="0"/>
              <a:t>兩個</a:t>
            </a:r>
            <a:r>
              <a:rPr lang="en-US" altLang="zh-TW" dirty="0" err="1"/>
              <a:t>Silder</a:t>
            </a:r>
            <a:r>
              <a:rPr lang="zh-TW" altLang="en-US" dirty="0"/>
              <a:t>為一組分別控制</a:t>
            </a:r>
            <a:r>
              <a:rPr lang="en-US" altLang="zh-TW" dirty="0"/>
              <a:t>H</a:t>
            </a:r>
            <a:r>
              <a:rPr lang="zh-TW" altLang="en-US" dirty="0"/>
              <a:t>最大最小</a:t>
            </a:r>
            <a:r>
              <a:rPr lang="en-US" altLang="zh-TW" dirty="0"/>
              <a:t>S</a:t>
            </a:r>
            <a:r>
              <a:rPr lang="zh-TW" altLang="en-US" dirty="0"/>
              <a:t>最大最小</a:t>
            </a:r>
            <a:r>
              <a:rPr lang="en-US" altLang="zh-TW" dirty="0"/>
              <a:t>V</a:t>
            </a:r>
            <a:r>
              <a:rPr lang="zh-TW" altLang="en-US" dirty="0"/>
              <a:t>最大最小</a:t>
            </a:r>
            <a:endParaRPr lang="en-US" altLang="zh-TW" dirty="0"/>
          </a:p>
          <a:p>
            <a:pPr lvl="2"/>
            <a:r>
              <a:rPr lang="en-US" altLang="zh-TW" dirty="0"/>
              <a:t>3.</a:t>
            </a:r>
            <a:r>
              <a:rPr lang="zh-TW" altLang="en-US" dirty="0"/>
              <a:t>將即時處理的</a:t>
            </a:r>
            <a:r>
              <a:rPr lang="en-US" altLang="zh-TW" dirty="0"/>
              <a:t>HSV</a:t>
            </a:r>
            <a:r>
              <a:rPr lang="zh-TW" altLang="en-US" dirty="0"/>
              <a:t>影像</a:t>
            </a:r>
            <a:r>
              <a:rPr lang="en-US" altLang="zh-TW" dirty="0"/>
              <a:t>show</a:t>
            </a:r>
            <a:r>
              <a:rPr lang="zh-TW" altLang="en-US" dirty="0"/>
              <a:t>到第二個</a:t>
            </a:r>
            <a:r>
              <a:rPr lang="en-US" altLang="zh-TW" dirty="0"/>
              <a:t>label</a:t>
            </a:r>
            <a:r>
              <a:rPr lang="zh-TW" altLang="en-US" dirty="0"/>
              <a:t>上</a:t>
            </a:r>
            <a:endParaRPr lang="en-US" altLang="zh-TW" dirty="0"/>
          </a:p>
          <a:p>
            <a:pPr lvl="2"/>
            <a:r>
              <a:rPr lang="en-US" altLang="zh-TW" dirty="0"/>
              <a:t>4.</a:t>
            </a:r>
            <a:r>
              <a:rPr lang="zh-TW" altLang="en-US" dirty="0"/>
              <a:t>透過儲存按鈕指定影像要儲存之位置並將影像儲存起來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EBE1F36-C182-0D1C-4A89-750E273B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功課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DC8766A1-CFFE-4D53-B589-F88A7A46E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986" y="230075"/>
            <a:ext cx="3676958" cy="367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0836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05980EE0-2358-EAA4-FF5A-217EEB2C5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功課提交網址</a:t>
            </a: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C9AA8A88-56DD-0365-D036-0A01C2B20530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7832377" cy="325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>
                <a:hlinkClick r:id="rId7"/>
              </a:rPr>
              <a:t>140.125.21.65:500</a:t>
            </a:r>
            <a:endParaRPr lang="en-US" altLang="zh-TW" dirty="0"/>
          </a:p>
          <a:p>
            <a:pPr lvl="1"/>
            <a:r>
              <a:rPr lang="zh-TW" altLang="en-US" dirty="0"/>
              <a:t>帳號</a:t>
            </a:r>
            <a:r>
              <a:rPr lang="en-US" altLang="zh-TW" dirty="0"/>
              <a:t>:VIP125</a:t>
            </a:r>
          </a:p>
          <a:p>
            <a:pPr lvl="1"/>
            <a:r>
              <a:rPr lang="zh-TW" altLang="en-US" dirty="0"/>
              <a:t>密碼</a:t>
            </a:r>
            <a:r>
              <a:rPr lang="en-US" altLang="zh-TW" dirty="0"/>
              <a:t>:Aa125125</a:t>
            </a:r>
          </a:p>
          <a:p>
            <a:r>
              <a:rPr lang="zh-TW" altLang="en-US" dirty="0"/>
              <a:t>記得交功課喔</a:t>
            </a:r>
            <a:endParaRPr lang="en-US" altLang="zh-TW" dirty="0"/>
          </a:p>
          <a:p>
            <a:pPr lvl="1"/>
            <a:r>
              <a:rPr lang="zh-TW" altLang="en-US" dirty="0"/>
              <a:t>功課不要亂寫喔</a:t>
            </a:r>
            <a:endParaRPr lang="en-US" altLang="zh-TW" dirty="0"/>
          </a:p>
          <a:p>
            <a:pPr lvl="1"/>
            <a:r>
              <a:rPr lang="zh-TW" altLang="en-US" dirty="0"/>
              <a:t>不然下次上課就會被我們抓上來鞭屍</a:t>
            </a:r>
            <a:endParaRPr 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7EAB79E-211C-C8A2-AEBD-27F529A4B6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2315" y="4380800"/>
            <a:ext cx="2674470" cy="231683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C8D1EF1-53B3-BE72-FECE-3AABEA2DE4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7635" y="4320740"/>
            <a:ext cx="4844191" cy="243695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A5DADD34-B8D9-7110-BF60-FC74F69958CF}"/>
              </a:ext>
            </a:extLst>
          </p:cNvPr>
          <p:cNvSpPr/>
          <p:nvPr/>
        </p:nvSpPr>
        <p:spPr>
          <a:xfrm>
            <a:off x="1328448" y="6056750"/>
            <a:ext cx="553754" cy="4933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E1734BC-1744-F139-F60A-DC9057148B71}"/>
              </a:ext>
            </a:extLst>
          </p:cNvPr>
          <p:cNvSpPr/>
          <p:nvPr/>
        </p:nvSpPr>
        <p:spPr>
          <a:xfrm>
            <a:off x="4379436" y="5105392"/>
            <a:ext cx="1196224" cy="203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181E451-6379-D234-DFEB-55E6DB126B63}"/>
              </a:ext>
            </a:extLst>
          </p:cNvPr>
          <p:cNvSpPr/>
          <p:nvPr/>
        </p:nvSpPr>
        <p:spPr>
          <a:xfrm>
            <a:off x="5661388" y="5003651"/>
            <a:ext cx="1196224" cy="203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38B13633-55E0-44A7-79F9-0B4A44AF6537}"/>
              </a:ext>
            </a:extLst>
          </p:cNvPr>
          <p:cNvCxnSpPr>
            <a:cxnSpLocks/>
          </p:cNvCxnSpPr>
          <p:nvPr/>
        </p:nvCxnSpPr>
        <p:spPr>
          <a:xfrm flipV="1">
            <a:off x="1882202" y="5207132"/>
            <a:ext cx="2485512" cy="10962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241BE27F-6543-0B72-3C84-8CF0177B056F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5575660" y="5105392"/>
            <a:ext cx="85728" cy="1377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圖片 3">
            <a:extLst>
              <a:ext uri="{FF2B5EF4-FFF2-40B4-BE49-F238E27FC236}">
                <a16:creationId xmlns:a16="http://schemas.microsoft.com/office/drawing/2014/main" id="{EC5D13C0-0A14-4AAC-8859-CE2F31DBDD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706" y="2181490"/>
            <a:ext cx="2095500" cy="20955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753CF30E-3254-9750-347D-03B20FBA27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00049" y="4320739"/>
            <a:ext cx="3774161" cy="237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5672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4C22409-DBDC-1D5A-73BB-D44BBC3C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參考範例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701E3EE-00F3-8386-F935-0250A9E9F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53126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05980EE0-2358-EAA4-FF5A-217EEB2C5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參考範例</a:t>
            </a: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C9AA8A88-56DD-0365-D036-0A01C2B20530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4147671" cy="1450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>
                <a:hlinkClick r:id="rId7"/>
              </a:rPr>
              <a:t>140.125.21.65:500</a:t>
            </a:r>
            <a:endParaRPr lang="en-US" altLang="zh-TW" dirty="0"/>
          </a:p>
          <a:p>
            <a:pPr lvl="1"/>
            <a:r>
              <a:rPr lang="zh-TW" altLang="en-US" dirty="0"/>
              <a:t>帳號</a:t>
            </a:r>
            <a:r>
              <a:rPr lang="en-US" altLang="zh-TW" dirty="0"/>
              <a:t>:VIP125</a:t>
            </a:r>
          </a:p>
          <a:p>
            <a:pPr lvl="1"/>
            <a:r>
              <a:rPr lang="zh-TW" altLang="en-US" dirty="0"/>
              <a:t>密碼</a:t>
            </a:r>
            <a:r>
              <a:rPr lang="en-US" altLang="zh-TW" dirty="0"/>
              <a:t>:Aa125125</a:t>
            </a:r>
            <a:endParaRPr 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7EAB79E-211C-C8A2-AEBD-27F529A4B6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1741" y="714356"/>
            <a:ext cx="2674470" cy="231683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C8D1EF1-53B3-BE72-FECE-3AABEA2DE4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5644" y="3145322"/>
            <a:ext cx="4844191" cy="243695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A5DADD34-B8D9-7110-BF60-FC74F69958CF}"/>
              </a:ext>
            </a:extLst>
          </p:cNvPr>
          <p:cNvSpPr/>
          <p:nvPr/>
        </p:nvSpPr>
        <p:spPr>
          <a:xfrm>
            <a:off x="4956552" y="2450240"/>
            <a:ext cx="553754" cy="4933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E1734BC-1744-F139-F60A-DC9057148B71}"/>
              </a:ext>
            </a:extLst>
          </p:cNvPr>
          <p:cNvSpPr/>
          <p:nvPr/>
        </p:nvSpPr>
        <p:spPr>
          <a:xfrm>
            <a:off x="6178740" y="3929417"/>
            <a:ext cx="1196224" cy="203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181E451-6379-D234-DFEB-55E6DB126B63}"/>
              </a:ext>
            </a:extLst>
          </p:cNvPr>
          <p:cNvSpPr/>
          <p:nvPr/>
        </p:nvSpPr>
        <p:spPr>
          <a:xfrm>
            <a:off x="7460692" y="3827676"/>
            <a:ext cx="1196224" cy="203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38B13633-55E0-44A7-79F9-0B4A44AF6537}"/>
              </a:ext>
            </a:extLst>
          </p:cNvPr>
          <p:cNvCxnSpPr>
            <a:cxnSpLocks/>
          </p:cNvCxnSpPr>
          <p:nvPr/>
        </p:nvCxnSpPr>
        <p:spPr>
          <a:xfrm>
            <a:off x="5117402" y="2943580"/>
            <a:ext cx="681007" cy="5933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241BE27F-6543-0B72-3C84-8CF0177B056F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7374964" y="3929417"/>
            <a:ext cx="85728" cy="1377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4417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453099" y="2310053"/>
            <a:ext cx="82508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TW" sz="6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Q&amp;A</a:t>
            </a:r>
            <a:endParaRPr lang="zh-TW" altLang="en-US" sz="6000" b="1" i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277AD6D699984449868855A3127D26A" ma:contentTypeVersion="2" ma:contentTypeDescription="建立新的文件。" ma:contentTypeScope="" ma:versionID="d206d76b95aea64cebf72c8064d6a23e">
  <xsd:schema xmlns:xsd="http://www.w3.org/2001/XMLSchema" xmlns:xs="http://www.w3.org/2001/XMLSchema" xmlns:p="http://schemas.microsoft.com/office/2006/metadata/properties" xmlns:ns2="61e34b9a-fb12-4ddc-a9fa-f1dfee28c312" targetNamespace="http://schemas.microsoft.com/office/2006/metadata/properties" ma:root="true" ma:fieldsID="27f13f092dc4eaf10accd9180c9bd89f" ns2:_="">
    <xsd:import namespace="61e34b9a-fb12-4ddc-a9fa-f1dfee28c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e34b9a-fb12-4ddc-a9fa-f1dfee28c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A718B8-1A8F-499C-90B3-D08D75F297B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F98627D-CABE-4AB1-BDAC-C770D74A1D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e34b9a-fb12-4ddc-a9fa-f1dfee28c3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F5F3A0-F243-494C-AD09-AFF1E70A6A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2930</TotalTime>
  <Words>1762</Words>
  <Application>Microsoft Office PowerPoint</Application>
  <PresentationFormat>寬螢幕</PresentationFormat>
  <Paragraphs>299</Paragraphs>
  <Slides>55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55</vt:i4>
      </vt:variant>
    </vt:vector>
  </HeadingPairs>
  <TitlesOfParts>
    <vt:vector size="64" baseType="lpstr">
      <vt:lpstr>-apple-system</vt:lpstr>
      <vt:lpstr>Muli</vt:lpstr>
      <vt:lpstr>source-serif-pro</vt:lpstr>
      <vt:lpstr>微軟正黑體</vt:lpstr>
      <vt:lpstr>Arial</vt:lpstr>
      <vt:lpstr>Calibri</vt:lpstr>
      <vt:lpstr>Lora</vt:lpstr>
      <vt:lpstr>Times New Roman</vt:lpstr>
      <vt:lpstr>Office Theme</vt:lpstr>
      <vt:lpstr>Python 基礎教學-物件導向</vt:lpstr>
      <vt:lpstr>溫馨提醒</vt:lpstr>
      <vt:lpstr>Python 基礎教學</vt:lpstr>
      <vt:lpstr>OOP</vt:lpstr>
      <vt:lpstr>OOP(Object-Oriented Programming)物件導向</vt:lpstr>
      <vt:lpstr>OOP(Object-Oriented Programming)物件導向</vt:lpstr>
      <vt:lpstr>OOP(Object-Oriented Programming)物件導向</vt:lpstr>
      <vt:lpstr>OOP(Object-Oriented Programming)物件導向</vt:lpstr>
      <vt:lpstr>OOP(Object-Oriented Programming)物件導向</vt:lpstr>
      <vt:lpstr>Class</vt:lpstr>
      <vt:lpstr>Class</vt:lpstr>
      <vt:lpstr>Class</vt:lpstr>
      <vt:lpstr>Class</vt:lpstr>
      <vt:lpstr>Class</vt:lpstr>
      <vt:lpstr>Class</vt:lpstr>
      <vt:lpstr>Class</vt:lpstr>
      <vt:lpstr>Class</vt:lpstr>
      <vt:lpstr>Class</vt:lpstr>
      <vt:lpstr>Python 環境安裝</vt:lpstr>
      <vt:lpstr>提醒事項</vt:lpstr>
      <vt:lpstr>使用軟體</vt:lpstr>
      <vt:lpstr>Pycharm安裝</vt:lpstr>
      <vt:lpstr>Pycharm安裝</vt:lpstr>
      <vt:lpstr>Pycharm安裝</vt:lpstr>
      <vt:lpstr>Pycharm安裝</vt:lpstr>
      <vt:lpstr>Pycharm安裝</vt:lpstr>
      <vt:lpstr>Anaconda安裝</vt:lpstr>
      <vt:lpstr>Anaconda安裝</vt:lpstr>
      <vt:lpstr>Anaconda安裝(提醒)</vt:lpstr>
      <vt:lpstr>Anaconda設定</vt:lpstr>
      <vt:lpstr>Anaconda設定</vt:lpstr>
      <vt:lpstr>Anaconda設定</vt:lpstr>
      <vt:lpstr>Anaconda設定</vt:lpstr>
      <vt:lpstr>Anaconda設定</vt:lpstr>
      <vt:lpstr>Python QT安裝設定</vt:lpstr>
      <vt:lpstr>Python QT安裝設定</vt:lpstr>
      <vt:lpstr>Python QT安裝設定(補充)</vt:lpstr>
      <vt:lpstr>Python QT安裝設定</vt:lpstr>
      <vt:lpstr>Python QT安裝設定</vt:lpstr>
      <vt:lpstr>Python QT安裝設定</vt:lpstr>
      <vt:lpstr>Python QT</vt:lpstr>
      <vt:lpstr>初次使用Python撰寫QT UI程式</vt:lpstr>
      <vt:lpstr>初次使用Python撰寫QT UI程式</vt:lpstr>
      <vt:lpstr>初次使用Python撰寫QT UI程式</vt:lpstr>
      <vt:lpstr>初次使用Python撰寫QT UI程式</vt:lpstr>
      <vt:lpstr>Qt Designer 介面佈局</vt:lpstr>
      <vt:lpstr>初次使用Python撰寫QT UI程式</vt:lpstr>
      <vt:lpstr>初次使用Python撰寫QT UI程式</vt:lpstr>
      <vt:lpstr>初次使用Python撰寫QT UI程式</vt:lpstr>
      <vt:lpstr>初次使用Python撰寫QT UI程式</vt:lpstr>
      <vt:lpstr>功課</vt:lpstr>
      <vt:lpstr>功課提交網址</vt:lpstr>
      <vt:lpstr>參考範例</vt:lpstr>
      <vt:lpstr>參考範例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Hang</cp:lastModifiedBy>
  <cp:revision>291</cp:revision>
  <dcterms:created xsi:type="dcterms:W3CDTF">2019-06-26T06:06:21Z</dcterms:created>
  <dcterms:modified xsi:type="dcterms:W3CDTF">2023-07-13T02:13:15Z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0x0101005277AD6D699984449868855A3127D26A</vt:lpwstr>
  </property>
</Properties>
</file>