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308" r:id="rId2"/>
    <p:sldId id="739" r:id="rId3"/>
    <p:sldId id="742" r:id="rId4"/>
    <p:sldId id="743" r:id="rId5"/>
    <p:sldId id="491" r:id="rId6"/>
    <p:sldId id="741" r:id="rId7"/>
    <p:sldId id="752" r:id="rId8"/>
    <p:sldId id="755" r:id="rId9"/>
    <p:sldId id="751" r:id="rId10"/>
    <p:sldId id="756" r:id="rId11"/>
    <p:sldId id="758" r:id="rId12"/>
    <p:sldId id="757" r:id="rId13"/>
    <p:sldId id="759" r:id="rId14"/>
    <p:sldId id="753" r:id="rId15"/>
    <p:sldId id="745" r:id="rId16"/>
    <p:sldId id="746" r:id="rId17"/>
    <p:sldId id="747" r:id="rId18"/>
    <p:sldId id="748" r:id="rId19"/>
    <p:sldId id="749" r:id="rId20"/>
    <p:sldId id="750" r:id="rId21"/>
    <p:sldId id="258" r:id="rId2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308"/>
            <p14:sldId id="739"/>
            <p14:sldId id="742"/>
            <p14:sldId id="743"/>
            <p14:sldId id="491"/>
            <p14:sldId id="741"/>
            <p14:sldId id="752"/>
            <p14:sldId id="755"/>
            <p14:sldId id="751"/>
            <p14:sldId id="756"/>
            <p14:sldId id="758"/>
            <p14:sldId id="757"/>
            <p14:sldId id="759"/>
            <p14:sldId id="753"/>
            <p14:sldId id="745"/>
            <p14:sldId id="746"/>
            <p14:sldId id="747"/>
            <p14:sldId id="748"/>
            <p14:sldId id="749"/>
            <p14:sldId id="750"/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FFCC"/>
    <a:srgbClr val="FF66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>
      <p:cViewPr varScale="1">
        <p:scale>
          <a:sx n="122" d="100"/>
          <a:sy n="122" d="100"/>
        </p:scale>
        <p:origin x="490" y="96"/>
      </p:cViewPr>
      <p:guideLst>
        <p:guide orient="horz" pos="243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2024/2/25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2024/2/25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2024/2/25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2024/2/25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2024/2/25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79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5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6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7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8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19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2024/2/25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55" r:id="rId2"/>
    <p:sldLayoutId id="2147483770" r:id="rId3"/>
    <p:sldLayoutId id="2147483769" r:id="rId4"/>
    <p:sldLayoutId id="2147483757" r:id="rId5"/>
    <p:sldLayoutId id="2147483762" r:id="rId6"/>
    <p:sldLayoutId id="2147483758" r:id="rId7"/>
    <p:sldLayoutId id="2147483759" r:id="rId8"/>
    <p:sldLayoutId id="2147483760" r:id="rId9"/>
    <p:sldLayoutId id="2147483761" r:id="rId10"/>
    <p:sldLayoutId id="2147483763" r:id="rId11"/>
    <p:sldLayoutId id="2147483768" r:id="rId12"/>
    <p:sldLayoutId id="214748377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-scm.com/downloads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584" y="2380816"/>
            <a:ext cx="9398981" cy="824137"/>
          </a:xfrm>
        </p:spPr>
        <p:txBody>
          <a:bodyPr/>
          <a:lstStyle/>
          <a:p>
            <a:r>
              <a:rPr lang="en-US" altLang="zh-TW"/>
              <a:t>Git</a:t>
            </a:r>
            <a:r>
              <a:rPr lang="zh-TW" altLang="en-US"/>
              <a:t>使用手冊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/>
              <a:t>學生</a:t>
            </a:r>
            <a:r>
              <a:rPr lang="en-US" altLang="zh-TW" dirty="0"/>
              <a:t>:</a:t>
            </a:r>
            <a:r>
              <a:rPr lang="zh-TW" altLang="en-US" dirty="0"/>
              <a:t> 林維庭、洪晟翔</a:t>
            </a:r>
          </a:p>
        </p:txBody>
      </p:sp>
    </p:spTree>
    <p:extLst>
      <p:ext uri="{BB962C8B-B14F-4D97-AF65-F5344CB8AC3E}">
        <p14:creationId xmlns:p14="http://schemas.microsoft.com/office/powerpoint/2010/main" val="345119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A4DFACE-85DC-5ADA-9F58-502A3421B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>
                <a:latin typeface="微軟正黑體" panose="020B0604030504040204" pitchFamily="34" charset="-120"/>
              </a:rPr>
              <a:t>Git</a:t>
            </a:r>
            <a:r>
              <a:rPr lang="zh-TW" altLang="en-US" sz="2400" dirty="0">
                <a:latin typeface="微軟正黑體" panose="020B0604030504040204" pitchFamily="34" charset="-120"/>
              </a:rPr>
              <a:t>是版本控制系統，而</a:t>
            </a:r>
            <a:r>
              <a:rPr lang="en-US" altLang="zh-TW" sz="2400" dirty="0" err="1">
                <a:latin typeface="微軟正黑體" panose="020B0604030504040204" pitchFamily="34" charset="-120"/>
              </a:rPr>
              <a:t>github</a:t>
            </a:r>
            <a:r>
              <a:rPr lang="zh-TW" altLang="en-US" sz="2400" dirty="0">
                <a:latin typeface="微軟正黑體" panose="020B0604030504040204" pitchFamily="34" charset="-120"/>
              </a:rPr>
              <a:t>、</a:t>
            </a:r>
            <a:r>
              <a:rPr lang="en-US" altLang="zh-TW" sz="2400" dirty="0" err="1">
                <a:latin typeface="微軟正黑體" panose="020B0604030504040204" pitchFamily="34" charset="-120"/>
              </a:rPr>
              <a:t>gitlab</a:t>
            </a:r>
            <a:r>
              <a:rPr lang="zh-TW" altLang="en-US" sz="2400" dirty="0">
                <a:latin typeface="微軟正黑體" panose="020B0604030504040204" pitchFamily="34" charset="-120"/>
              </a:rPr>
              <a:t>等網站則是在網路上提供遠端儲存空間</a:t>
            </a:r>
            <a:r>
              <a:rPr lang="en-US" altLang="zh-TW" sz="2400" dirty="0">
                <a:latin typeface="微軟正黑體" panose="020B0604030504040204" pitchFamily="34" charset="-120"/>
              </a:rPr>
              <a:t>remote repository</a:t>
            </a:r>
            <a:r>
              <a:rPr lang="zh-TW" altLang="en-US" sz="2400" dirty="0">
                <a:latin typeface="微軟正黑體" panose="020B0604030504040204" pitchFamily="34" charset="-120"/>
              </a:rPr>
              <a:t>，讓我們只要能連上網路就能隨時存取自己的</a:t>
            </a:r>
            <a:r>
              <a:rPr lang="en-US" altLang="zh-TW" sz="2400" dirty="0">
                <a:latin typeface="微軟正黑體" panose="020B0604030504040204" pitchFamily="34" charset="-120"/>
              </a:rPr>
              <a:t>Code</a:t>
            </a:r>
            <a:r>
              <a:rPr lang="zh-TW" altLang="en-US" sz="2400" dirty="0">
                <a:latin typeface="微軟正黑體" panose="020B0604030504040204" pitchFamily="34" charset="-120"/>
              </a:rPr>
              <a:t>。</a:t>
            </a:r>
            <a:endParaRPr lang="en-US" altLang="zh-TW" sz="2400" dirty="0">
              <a:latin typeface="微軟正黑體" panose="020B0604030504040204" pitchFamily="34" charset="-120"/>
            </a:endParaRPr>
          </a:p>
          <a:p>
            <a:r>
              <a:rPr lang="en-US" altLang="zh-TW" sz="2400" dirty="0">
                <a:latin typeface="微軟正黑體" panose="020B0604030504040204" pitchFamily="34" charset="-120"/>
              </a:rPr>
              <a:t>git</a:t>
            </a:r>
            <a:r>
              <a:rPr lang="zh-TW" altLang="en-US" sz="2400" dirty="0">
                <a:latin typeface="微軟正黑體" panose="020B0604030504040204" pitchFamily="34" charset="-120"/>
              </a:rPr>
              <a:t>在記錄版本之間的更動、新增、刪除的方式採用的是快照</a:t>
            </a:r>
            <a:r>
              <a:rPr lang="en-US" altLang="zh-TW" sz="2400" dirty="0">
                <a:latin typeface="微軟正黑體" panose="020B0604030504040204" pitchFamily="34" charset="-120"/>
              </a:rPr>
              <a:t>(snapshot)</a:t>
            </a:r>
            <a:r>
              <a:rPr lang="zh-TW" altLang="en-US" sz="2400" dirty="0">
                <a:latin typeface="微軟正黑體" panose="020B0604030504040204" pitchFamily="34" charset="-120"/>
              </a:rPr>
              <a:t>。</a:t>
            </a:r>
            <a:r>
              <a:rPr lang="en-US" altLang="zh-TW" sz="2400" dirty="0">
                <a:latin typeface="微軟正黑體" panose="020B0604030504040204" pitchFamily="34" charset="-120"/>
              </a:rPr>
              <a:t>git</a:t>
            </a:r>
            <a:r>
              <a:rPr lang="zh-TW" altLang="en-US" sz="2400" dirty="0">
                <a:latin typeface="微軟正黑體" panose="020B0604030504040204" pitchFamily="34" charset="-120"/>
              </a:rPr>
              <a:t>採用這種方式，只會紀錄版本與版本之間的相異之處。如此一來就能讓速度提升，也讓其所占的體積減小了</a:t>
            </a:r>
            <a:r>
              <a:rPr lang="zh-TW" altLang="en-US" sz="2400">
                <a:latin typeface="微軟正黑體" panose="020B0604030504040204" pitchFamily="34" charset="-120"/>
              </a:rPr>
              <a:t>不少。</a:t>
            </a:r>
            <a:endParaRPr lang="en-US" altLang="zh-TW" sz="2400">
              <a:latin typeface="微軟正黑體" panose="020B0604030504040204" pitchFamily="34" charset="-120"/>
            </a:endParaRPr>
          </a:p>
          <a:p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</a:rPr>
              <a:t>Gitea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</a:rPr>
              <a:t>和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</a:rPr>
              <a:t>Github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</a:rPr>
              <a:t>都是同等的平台，只是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</a:rPr>
              <a:t>Github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</a:rPr>
              <a:t>不支援自己架設雲端空間在上面，註冊帳號會送一些小額空間沒錯，但不夠用時需要再花費購買額外空間，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</a:rPr>
              <a:t>Gitea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</a:rPr>
              <a:t>則是可以自己架設雲端在上面，因此選擇使用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</a:rPr>
              <a:t>Gitea</a:t>
            </a:r>
            <a:endParaRPr lang="zh-TW" altLang="en-US" sz="2400" dirty="0">
              <a:solidFill>
                <a:srgbClr val="FF0000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37645308-2F15-F82F-DF5F-21A7E1449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</a:t>
            </a:r>
            <a:r>
              <a:rPr lang="zh-TW" altLang="en-US" dirty="0"/>
              <a:t>介紹</a:t>
            </a:r>
          </a:p>
        </p:txBody>
      </p:sp>
    </p:spTree>
    <p:extLst>
      <p:ext uri="{BB962C8B-B14F-4D97-AF65-F5344CB8AC3E}">
        <p14:creationId xmlns:p14="http://schemas.microsoft.com/office/powerpoint/2010/main" val="3136021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DA43B716-22AD-460D-9E5F-6B22BE603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577" y="2224900"/>
            <a:ext cx="5680671" cy="2938689"/>
          </a:xfrm>
          <a:prstGeom prst="rect">
            <a:avLst/>
          </a:prstGeom>
        </p:spPr>
      </p:pic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59627C3F-DA1A-36A9-0867-436441B31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800877"/>
          </a:xfrm>
        </p:spPr>
        <p:txBody>
          <a:bodyPr/>
          <a:lstStyle/>
          <a:p>
            <a:r>
              <a:rPr lang="zh-TW" altLang="en-US" dirty="0"/>
              <a:t>下載</a:t>
            </a:r>
            <a:r>
              <a:rPr lang="en-US" altLang="zh-TW" dirty="0"/>
              <a:t>Git (</a:t>
            </a:r>
            <a:r>
              <a:rPr lang="zh-TW" altLang="en-US" dirty="0">
                <a:hlinkClick r:id="rId3"/>
              </a:rPr>
              <a:t>連結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991F2E62-6E0A-EC33-4A55-913AC34DF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Git</a:t>
            </a:r>
            <a:r>
              <a:rPr lang="zh-TW" altLang="en-US"/>
              <a:t> 下載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9334BC5-636A-A4C0-050C-39DCA7627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607" y="2797178"/>
            <a:ext cx="4309708" cy="179454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3371EAD-47B3-0268-11AC-D9872E6C249E}"/>
              </a:ext>
            </a:extLst>
          </p:cNvPr>
          <p:cNvSpPr/>
          <p:nvPr/>
        </p:nvSpPr>
        <p:spPr>
          <a:xfrm>
            <a:off x="2998236" y="3694452"/>
            <a:ext cx="541176" cy="196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08779055-B664-B414-D041-2A031CB3DEB1}"/>
              </a:ext>
            </a:extLst>
          </p:cNvPr>
          <p:cNvCxnSpPr>
            <a:cxnSpLocks/>
            <a:stCxn id="6" idx="3"/>
            <a:endCxn id="12" idx="1"/>
          </p:cNvCxnSpPr>
          <p:nvPr/>
        </p:nvCxnSpPr>
        <p:spPr>
          <a:xfrm>
            <a:off x="3539412" y="3792735"/>
            <a:ext cx="4282751" cy="3145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EA60DD16-21E4-38F2-1F03-5E0FEA701C91}"/>
              </a:ext>
            </a:extLst>
          </p:cNvPr>
          <p:cNvSpPr/>
          <p:nvPr/>
        </p:nvSpPr>
        <p:spPr>
          <a:xfrm>
            <a:off x="7822163" y="4009040"/>
            <a:ext cx="1371600" cy="196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41448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717BF4A-A247-8D22-754D-8BCE296C4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1018591"/>
          </a:xfrm>
        </p:spPr>
        <p:txBody>
          <a:bodyPr>
            <a:normAutofit fontScale="77500" lnSpcReduction="20000"/>
          </a:bodyPr>
          <a:lstStyle/>
          <a:p>
            <a:r>
              <a:rPr lang="zh-TW" altLang="en-US"/>
              <a:t>目的：別人發給你一個</a:t>
            </a:r>
            <a:r>
              <a:rPr lang="en-US" altLang="zh-TW"/>
              <a:t>git</a:t>
            </a:r>
            <a:r>
              <a:rPr lang="zh-TW" altLang="en-US"/>
              <a:t>網址，而你不想到網站下載</a:t>
            </a:r>
            <a:r>
              <a:rPr lang="en-US" altLang="zh-TW"/>
              <a:t>zip</a:t>
            </a:r>
            <a:r>
              <a:rPr lang="zh-TW" altLang="en-US"/>
              <a:t>再解壓縮</a:t>
            </a:r>
          </a:p>
          <a:p>
            <a:r>
              <a:rPr lang="zh-TW" altLang="en-US"/>
              <a:t>用法：到你想要放下載檔案的位置右鍵，抓取</a:t>
            </a:r>
            <a:r>
              <a:rPr lang="zh-TW" altLang="en-US" dirty="0"/>
              <a:t>檔案</a:t>
            </a:r>
            <a:endParaRPr lang="en-US" altLang="zh-TW" dirty="0"/>
          </a:p>
          <a:p>
            <a:pPr lvl="1"/>
            <a:r>
              <a:rPr lang="en-US" altLang="zh-TW"/>
              <a:t>git clone + </a:t>
            </a:r>
            <a:r>
              <a:rPr lang="zh-TW" altLang="en-US"/>
              <a:t>網址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2E257FDC-1D1B-B7A4-34E8-7957D6570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Git</a:t>
            </a:r>
            <a:r>
              <a:rPr lang="zh-TW" altLang="en-US"/>
              <a:t>指令教學</a:t>
            </a:r>
            <a:endParaRPr lang="zh-TW" altLang="en-US" dirty="0"/>
          </a:p>
        </p:txBody>
      </p:sp>
      <p:grpSp>
        <p:nvGrpSpPr>
          <p:cNvPr id="40" name="群組 39">
            <a:extLst>
              <a:ext uri="{FF2B5EF4-FFF2-40B4-BE49-F238E27FC236}">
                <a16:creationId xmlns:a16="http://schemas.microsoft.com/office/drawing/2014/main" id="{CE83494F-1AD9-5D72-2C3B-729BCD79E140}"/>
              </a:ext>
            </a:extLst>
          </p:cNvPr>
          <p:cNvGrpSpPr/>
          <p:nvPr/>
        </p:nvGrpSpPr>
        <p:grpSpPr>
          <a:xfrm>
            <a:off x="1055440" y="2618792"/>
            <a:ext cx="9576680" cy="3712245"/>
            <a:chOff x="609600" y="2492896"/>
            <a:chExt cx="9576680" cy="3712245"/>
          </a:xfrm>
        </p:grpSpPr>
        <p:grpSp>
          <p:nvGrpSpPr>
            <p:cNvPr id="39" name="群組 38">
              <a:extLst>
                <a:ext uri="{FF2B5EF4-FFF2-40B4-BE49-F238E27FC236}">
                  <a16:creationId xmlns:a16="http://schemas.microsoft.com/office/drawing/2014/main" id="{F80932F0-DA18-C91B-29B7-2A970E0495B0}"/>
                </a:ext>
              </a:extLst>
            </p:cNvPr>
            <p:cNvGrpSpPr/>
            <p:nvPr/>
          </p:nvGrpSpPr>
          <p:grpSpPr>
            <a:xfrm>
              <a:off x="609600" y="2820765"/>
              <a:ext cx="3787194" cy="3384376"/>
              <a:chOff x="609600" y="2820765"/>
              <a:chExt cx="3787194" cy="3384376"/>
            </a:xfrm>
          </p:grpSpPr>
          <p:pic>
            <p:nvPicPr>
              <p:cNvPr id="18" name="圖片 17">
                <a:extLst>
                  <a:ext uri="{FF2B5EF4-FFF2-40B4-BE49-F238E27FC236}">
                    <a16:creationId xmlns:a16="http://schemas.microsoft.com/office/drawing/2014/main" id="{5B4D7DAD-CF45-B705-92E3-3FC2C4C72A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3382" t="26113" r="70590" b="27950"/>
              <a:stretch/>
            </p:blipFill>
            <p:spPr>
              <a:xfrm>
                <a:off x="609600" y="2820765"/>
                <a:ext cx="3673887" cy="3384376"/>
              </a:xfrm>
              <a:prstGeom prst="rect">
                <a:avLst/>
              </a:prstGeom>
            </p:spPr>
          </p:pic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4E7825CD-36E2-BA8F-D217-0802E80F27FD}"/>
                  </a:ext>
                </a:extLst>
              </p:cNvPr>
              <p:cNvSpPr/>
              <p:nvPr/>
            </p:nvSpPr>
            <p:spPr>
              <a:xfrm>
                <a:off x="2275689" y="5303704"/>
                <a:ext cx="1011999" cy="14636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21" name="文字方塊 20">
                <a:extLst>
                  <a:ext uri="{FF2B5EF4-FFF2-40B4-BE49-F238E27FC236}">
                    <a16:creationId xmlns:a16="http://schemas.microsoft.com/office/drawing/2014/main" id="{A20DD2B8-7B50-1D21-0A5C-B9D4AC003B36}"/>
                  </a:ext>
                </a:extLst>
              </p:cNvPr>
              <p:cNvSpPr txBox="1"/>
              <p:nvPr/>
            </p:nvSpPr>
            <p:spPr>
              <a:xfrm>
                <a:off x="3342017" y="5194367"/>
                <a:ext cx="105477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開啟</a:t>
                </a:r>
                <a:r>
                  <a:rPr lang="en-US" altLang="zh-TW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git</a:t>
                </a:r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終端</a:t>
                </a:r>
              </a:p>
            </p:txBody>
          </p:sp>
        </p:grpSp>
        <p:grpSp>
          <p:nvGrpSpPr>
            <p:cNvPr id="38" name="群組 37">
              <a:extLst>
                <a:ext uri="{FF2B5EF4-FFF2-40B4-BE49-F238E27FC236}">
                  <a16:creationId xmlns:a16="http://schemas.microsoft.com/office/drawing/2014/main" id="{1286511D-6753-C25D-BA2F-B623E0111AEA}"/>
                </a:ext>
              </a:extLst>
            </p:cNvPr>
            <p:cNvGrpSpPr/>
            <p:nvPr/>
          </p:nvGrpSpPr>
          <p:grpSpPr>
            <a:xfrm>
              <a:off x="4863507" y="2492896"/>
              <a:ext cx="5322773" cy="3076025"/>
              <a:chOff x="4863507" y="2492896"/>
              <a:chExt cx="5322773" cy="3076025"/>
            </a:xfrm>
          </p:grpSpPr>
          <p:pic>
            <p:nvPicPr>
              <p:cNvPr id="28" name="圖片 27">
                <a:extLst>
                  <a:ext uri="{FF2B5EF4-FFF2-40B4-BE49-F238E27FC236}">
                    <a16:creationId xmlns:a16="http://schemas.microsoft.com/office/drawing/2014/main" id="{286C3DEF-BD79-6B56-A3D3-FC903EB80E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63507" y="2492896"/>
                <a:ext cx="3908103" cy="2355353"/>
              </a:xfrm>
              <a:prstGeom prst="rect">
                <a:avLst/>
              </a:prstGeom>
            </p:spPr>
          </p:pic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65A928A2-6B72-A86B-F9A4-35C061DC2BB7}"/>
                  </a:ext>
                </a:extLst>
              </p:cNvPr>
              <p:cNvSpPr/>
              <p:nvPr/>
            </p:nvSpPr>
            <p:spPr>
              <a:xfrm>
                <a:off x="4943872" y="3212977"/>
                <a:ext cx="2808312" cy="14401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pic>
            <p:nvPicPr>
              <p:cNvPr id="32" name="圖片 31">
                <a:extLst>
                  <a:ext uri="{FF2B5EF4-FFF2-40B4-BE49-F238E27FC236}">
                    <a16:creationId xmlns:a16="http://schemas.microsoft.com/office/drawing/2014/main" id="{DF4980F7-2AC7-CF7C-EE91-3F7A55C2FF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106" t="715" r="61654" b="65526"/>
              <a:stretch/>
            </p:blipFill>
            <p:spPr>
              <a:xfrm>
                <a:off x="6348028" y="3670572"/>
                <a:ext cx="3838252" cy="1898349"/>
              </a:xfrm>
              <a:prstGeom prst="rect">
                <a:avLst/>
              </a:prstGeom>
            </p:spPr>
          </p:pic>
          <p:cxnSp>
            <p:nvCxnSpPr>
              <p:cNvPr id="33" name="直線單箭頭接點 32">
                <a:extLst>
                  <a:ext uri="{FF2B5EF4-FFF2-40B4-BE49-F238E27FC236}">
                    <a16:creationId xmlns:a16="http://schemas.microsoft.com/office/drawing/2014/main" id="{9EFF5ACF-A483-CE21-2581-7FE02696EA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4270" y="3356993"/>
                <a:ext cx="1832010" cy="133476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8A9EAC39-F803-ED3D-DF4D-F98620D44568}"/>
                  </a:ext>
                </a:extLst>
              </p:cNvPr>
              <p:cNvSpPr/>
              <p:nvPr/>
            </p:nvSpPr>
            <p:spPr>
              <a:xfrm>
                <a:off x="8256451" y="4691753"/>
                <a:ext cx="791877" cy="24157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cxnSp>
          <p:nvCxnSpPr>
            <p:cNvPr id="11" name="直線單箭頭接點 10">
              <a:extLst>
                <a:ext uri="{FF2B5EF4-FFF2-40B4-BE49-F238E27FC236}">
                  <a16:creationId xmlns:a16="http://schemas.microsoft.com/office/drawing/2014/main" id="{617D7C3E-79CD-B6E0-5F5F-2080E9A2B6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43672" y="3284984"/>
              <a:ext cx="1800200" cy="201872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8931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2BFDB7A8-205C-D26B-BA8E-F3D36BFA3A87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一個儲存庫只能放一個專案程式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FDDE5A12-024F-36FE-5FFE-A67905154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創建儲存庫</a:t>
            </a:r>
          </a:p>
        </p:txBody>
      </p: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86300437-B350-338A-D025-F1EC365175FC}"/>
              </a:ext>
            </a:extLst>
          </p:cNvPr>
          <p:cNvGrpSpPr/>
          <p:nvPr/>
        </p:nvGrpSpPr>
        <p:grpSpPr>
          <a:xfrm>
            <a:off x="1052750" y="2890813"/>
            <a:ext cx="2311321" cy="1440160"/>
            <a:chOff x="156867" y="2915012"/>
            <a:chExt cx="2311321" cy="1440160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82ABE96B-4F86-1D1A-27C5-8AD26457CB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2385" t="6941" b="78297"/>
            <a:stretch/>
          </p:blipFill>
          <p:spPr>
            <a:xfrm>
              <a:off x="156867" y="2915012"/>
              <a:ext cx="2311321" cy="1440160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0598B18-FA97-A492-B358-A0A424C9E439}"/>
                </a:ext>
              </a:extLst>
            </p:cNvPr>
            <p:cNvSpPr/>
            <p:nvPr/>
          </p:nvSpPr>
          <p:spPr>
            <a:xfrm>
              <a:off x="588916" y="3275052"/>
              <a:ext cx="936104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D1C009CE-3F0E-9053-FD81-484FCBD5E28A}"/>
              </a:ext>
            </a:extLst>
          </p:cNvPr>
          <p:cNvGrpSpPr/>
          <p:nvPr/>
        </p:nvGrpSpPr>
        <p:grpSpPr>
          <a:xfrm>
            <a:off x="4583832" y="2204864"/>
            <a:ext cx="5265929" cy="3648173"/>
            <a:chOff x="5231904" y="2420888"/>
            <a:chExt cx="5265929" cy="3648173"/>
          </a:xfrm>
        </p:grpSpPr>
        <p:grpSp>
          <p:nvGrpSpPr>
            <p:cNvPr id="31" name="群組 30">
              <a:extLst>
                <a:ext uri="{FF2B5EF4-FFF2-40B4-BE49-F238E27FC236}">
                  <a16:creationId xmlns:a16="http://schemas.microsoft.com/office/drawing/2014/main" id="{0C9045F9-FE30-E491-EAD6-9B7AB0B2773E}"/>
                </a:ext>
              </a:extLst>
            </p:cNvPr>
            <p:cNvGrpSpPr/>
            <p:nvPr/>
          </p:nvGrpSpPr>
          <p:grpSpPr>
            <a:xfrm>
              <a:off x="5231904" y="2420888"/>
              <a:ext cx="5265929" cy="2880320"/>
              <a:chOff x="3411356" y="2194932"/>
              <a:chExt cx="5265929" cy="2880320"/>
            </a:xfrm>
          </p:grpSpPr>
          <p:pic>
            <p:nvPicPr>
              <p:cNvPr id="28" name="圖片 27">
                <a:extLst>
                  <a:ext uri="{FF2B5EF4-FFF2-40B4-BE49-F238E27FC236}">
                    <a16:creationId xmlns:a16="http://schemas.microsoft.com/office/drawing/2014/main" id="{6A651E53-9A31-4295-0BCA-F2531ED706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8778" t="15108" r="32873" b="41278"/>
              <a:stretch/>
            </p:blipFill>
            <p:spPr>
              <a:xfrm>
                <a:off x="3501572" y="2194932"/>
                <a:ext cx="3456384" cy="2880320"/>
              </a:xfrm>
              <a:prstGeom prst="rect">
                <a:avLst/>
              </a:prstGeom>
            </p:spPr>
          </p:pic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DB564C61-F8AA-8346-FDBF-B760E7848884}"/>
                  </a:ext>
                </a:extLst>
              </p:cNvPr>
              <p:cNvSpPr/>
              <p:nvPr/>
            </p:nvSpPr>
            <p:spPr>
              <a:xfrm>
                <a:off x="3411356" y="3196876"/>
                <a:ext cx="518861" cy="24662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BC2F20AA-EC11-407E-E065-5277BBB621FF}"/>
                  </a:ext>
                </a:extLst>
              </p:cNvPr>
              <p:cNvSpPr/>
              <p:nvPr/>
            </p:nvSpPr>
            <p:spPr>
              <a:xfrm>
                <a:off x="3501572" y="3655286"/>
                <a:ext cx="452237" cy="24663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C6342E0A-A843-2072-017C-C73B863F2AA5}"/>
                  </a:ext>
                </a:extLst>
              </p:cNvPr>
              <p:cNvSpPr/>
              <p:nvPr/>
            </p:nvSpPr>
            <p:spPr>
              <a:xfrm>
                <a:off x="3670786" y="4034138"/>
                <a:ext cx="301491" cy="159118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30" name="文字方塊 29">
                <a:extLst>
                  <a:ext uri="{FF2B5EF4-FFF2-40B4-BE49-F238E27FC236}">
                    <a16:creationId xmlns:a16="http://schemas.microsoft.com/office/drawing/2014/main" id="{A9BAE6F6-3701-23D1-7329-6D7DAC51CCB9}"/>
                  </a:ext>
                </a:extLst>
              </p:cNvPr>
              <p:cNvSpPr txBox="1"/>
              <p:nvPr/>
            </p:nvSpPr>
            <p:spPr>
              <a:xfrm>
                <a:off x="5577054" y="3604534"/>
                <a:ext cx="3100231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設定權限為私人的話就是除了特定人士以外，</a:t>
                </a:r>
                <a:endPara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endParaRPr>
              </a:p>
              <a:p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其他人無法</a:t>
                </a:r>
                <a:r>
                  <a:rPr lang="en-US" altLang="zh-TW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git clone</a:t>
                </a:r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你的檔案下來，</a:t>
                </a:r>
                <a:endPara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endParaRPr>
              </a:p>
              <a:p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通常都是勾私人後面再來設定，以防外洩</a:t>
                </a:r>
                <a:endPara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3" name="圖片 32">
              <a:extLst>
                <a:ext uri="{FF2B5EF4-FFF2-40B4-BE49-F238E27FC236}">
                  <a16:creationId xmlns:a16="http://schemas.microsoft.com/office/drawing/2014/main" id="{DD88D611-FC55-F8F1-2965-2AE71D0F4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31904" y="5422730"/>
              <a:ext cx="3542851" cy="646331"/>
            </a:xfrm>
            <a:prstGeom prst="rect">
              <a:avLst/>
            </a:prstGeom>
          </p:spPr>
        </p:pic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E127281F-FAEF-5354-3DDB-E4A83439EA1A}"/>
                </a:ext>
              </a:extLst>
            </p:cNvPr>
            <p:cNvSpPr/>
            <p:nvPr/>
          </p:nvSpPr>
          <p:spPr>
            <a:xfrm>
              <a:off x="6312024" y="5737542"/>
              <a:ext cx="720080" cy="28374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53007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21F75B-5C2E-0F34-14D3-32E1E9505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Gitea-Pycharm</a:t>
            </a:r>
            <a:r>
              <a:rPr lang="zh-TW" altLang="en-US"/>
              <a:t>教學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90868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64FFB9C-6B0E-ED4F-D63E-FEA2C65DF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帳戶設定</a:t>
            </a:r>
            <a:r>
              <a:rPr lang="en-US" altLang="zh-TW"/>
              <a:t>Token-1</a:t>
            </a:r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8E29FC3-626D-D44B-2350-CDAAAE48F89F}"/>
              </a:ext>
            </a:extLst>
          </p:cNvPr>
          <p:cNvSpPr txBox="1"/>
          <p:nvPr/>
        </p:nvSpPr>
        <p:spPr>
          <a:xfrm>
            <a:off x="5159896" y="260648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0" i="0">
                <a:solidFill>
                  <a:srgbClr val="276F86"/>
                </a:solidFill>
                <a:effectLst/>
                <a:latin typeface="system-ui-zh-tw"/>
              </a:rPr>
              <a:t>token:e258a7769839262acc89f2f962c6dee9c24dd989</a:t>
            </a:r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08837A8B-FE7B-6930-789B-A13BA4C438DC}"/>
              </a:ext>
            </a:extLst>
          </p:cNvPr>
          <p:cNvSpPr txBox="1"/>
          <p:nvPr/>
        </p:nvSpPr>
        <p:spPr>
          <a:xfrm>
            <a:off x="609600" y="1417638"/>
            <a:ext cx="10807083" cy="194296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Pycharm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需要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token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以便代替帳號密碼通過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Gitea API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訪問和管理代碼儲存庫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token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只須設定一組，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由多個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Pycharm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專案使用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B5FD2577-6007-9B96-E207-D4ED04F5CA95}"/>
              </a:ext>
            </a:extLst>
          </p:cNvPr>
          <p:cNvGrpSpPr/>
          <p:nvPr/>
        </p:nvGrpSpPr>
        <p:grpSpPr>
          <a:xfrm>
            <a:off x="4295800" y="2120920"/>
            <a:ext cx="6998568" cy="4619351"/>
            <a:chOff x="4627452" y="2065298"/>
            <a:chExt cx="7013164" cy="4628985"/>
          </a:xfrm>
        </p:grpSpPr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EDA3F102-88A1-1464-53FA-34262565DDAD}"/>
                </a:ext>
              </a:extLst>
            </p:cNvPr>
            <p:cNvGrpSpPr/>
            <p:nvPr/>
          </p:nvGrpSpPr>
          <p:grpSpPr>
            <a:xfrm>
              <a:off x="4627452" y="4124544"/>
              <a:ext cx="1007138" cy="2064574"/>
              <a:chOff x="335360" y="3068959"/>
              <a:chExt cx="1156815" cy="2371403"/>
            </a:xfrm>
          </p:grpSpPr>
          <p:pic>
            <p:nvPicPr>
              <p:cNvPr id="5" name="圖片 4">
                <a:extLst>
                  <a:ext uri="{FF2B5EF4-FFF2-40B4-BE49-F238E27FC236}">
                    <a16:creationId xmlns:a16="http://schemas.microsoft.com/office/drawing/2014/main" id="{8355DBC1-41F5-2453-E790-80B8847AD66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89571" t="8894" r="2160" b="59813"/>
              <a:stretch/>
            </p:blipFill>
            <p:spPr>
              <a:xfrm>
                <a:off x="335360" y="3068959"/>
                <a:ext cx="1156815" cy="2371403"/>
              </a:xfrm>
              <a:prstGeom prst="rect">
                <a:avLst/>
              </a:prstGeom>
            </p:spPr>
          </p:pic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55DD0E4E-81CF-BF82-75BF-4A728AB1494E}"/>
                  </a:ext>
                </a:extLst>
              </p:cNvPr>
              <p:cNvSpPr/>
              <p:nvPr/>
            </p:nvSpPr>
            <p:spPr>
              <a:xfrm>
                <a:off x="445715" y="4509120"/>
                <a:ext cx="936104" cy="21602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C3B7BD4D-E77E-D41C-4E88-CDA2CDFC72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8697" t="9656" r="21060" b="-157"/>
            <a:stretch/>
          </p:blipFill>
          <p:spPr>
            <a:xfrm>
              <a:off x="5893768" y="2065298"/>
              <a:ext cx="5688632" cy="4628985"/>
            </a:xfrm>
            <a:prstGeom prst="rect">
              <a:avLst/>
            </a:prstGeom>
          </p:spPr>
        </p:pic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F39DF6F8-C18A-7407-528C-B212C7E8BE9E}"/>
                </a:ext>
              </a:extLst>
            </p:cNvPr>
            <p:cNvSpPr txBox="1"/>
            <p:nvPr/>
          </p:nvSpPr>
          <p:spPr>
            <a:xfrm>
              <a:off x="7680178" y="5309810"/>
              <a:ext cx="395895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Package: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允許用戶在存儲庫中創建、發布、管理套件包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87763089-DD14-E8DF-BFCC-9F66BBDCD011}"/>
                </a:ext>
              </a:extLst>
            </p:cNvPr>
            <p:cNvSpPr/>
            <p:nvPr/>
          </p:nvSpPr>
          <p:spPr>
            <a:xfrm>
              <a:off x="7032104" y="5440362"/>
              <a:ext cx="576064" cy="29289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B465811-130A-22B9-4173-E99212B2B371}"/>
                </a:ext>
              </a:extLst>
            </p:cNvPr>
            <p:cNvSpPr/>
            <p:nvPr/>
          </p:nvSpPr>
          <p:spPr>
            <a:xfrm>
              <a:off x="7032104" y="5774428"/>
              <a:ext cx="576064" cy="29289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7E10BDC-A350-CEA2-4DA6-6BEC93E7F411}"/>
                </a:ext>
              </a:extLst>
            </p:cNvPr>
            <p:cNvSpPr/>
            <p:nvPr/>
          </p:nvSpPr>
          <p:spPr>
            <a:xfrm>
              <a:off x="7040088" y="6152234"/>
              <a:ext cx="576064" cy="29289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D9A578E-99D3-F491-1198-391CA93E865D}"/>
                </a:ext>
              </a:extLst>
            </p:cNvPr>
            <p:cNvSpPr/>
            <p:nvPr/>
          </p:nvSpPr>
          <p:spPr>
            <a:xfrm>
              <a:off x="7040088" y="6486300"/>
              <a:ext cx="576064" cy="20798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86E4210B-B829-51E5-D369-AED2D585BCB5}"/>
                </a:ext>
              </a:extLst>
            </p:cNvPr>
            <p:cNvSpPr txBox="1"/>
            <p:nvPr/>
          </p:nvSpPr>
          <p:spPr>
            <a:xfrm>
              <a:off x="7681658" y="5668445"/>
              <a:ext cx="395895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Repository: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用戶可以對儲存庫進行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clone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、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push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、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fetch</a:t>
              </a:r>
              <a:endPara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052A745E-EAC3-2056-BD0C-DFE7674E1F79}"/>
                </a:ext>
              </a:extLst>
            </p:cNvPr>
            <p:cNvSpPr txBox="1"/>
            <p:nvPr/>
          </p:nvSpPr>
          <p:spPr>
            <a:xfrm>
              <a:off x="7674450" y="5999135"/>
              <a:ext cx="390795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User: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允許用戶執行更改個人設置、管理個人儲存庫</a:t>
              </a:r>
              <a:endParaRPr lang="en-US" altLang="zh-TW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5B6E5D38-32BC-DCC3-86FC-E05013350A20}"/>
                </a:ext>
              </a:extLst>
            </p:cNvPr>
            <p:cNvSpPr/>
            <p:nvPr/>
          </p:nvSpPr>
          <p:spPr>
            <a:xfrm>
              <a:off x="7032104" y="2677000"/>
              <a:ext cx="432048" cy="31995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A3281468-2723-6336-E876-85210C3C40B5}"/>
                </a:ext>
              </a:extLst>
            </p:cNvPr>
            <p:cNvSpPr txBox="1"/>
            <p:nvPr/>
          </p:nvSpPr>
          <p:spPr>
            <a:xfrm>
              <a:off x="7608168" y="2538500"/>
              <a:ext cx="99432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名稱都可以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8619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8E7D2-508D-140F-9953-705A61996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A8433DD-C6B9-4DB4-620C-1B8F722DA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帳戶設定</a:t>
            </a:r>
            <a:r>
              <a:rPr lang="en-US" altLang="zh-TW"/>
              <a:t>Token-2</a:t>
            </a:r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3082848B-4EA9-86CB-3A25-B0A68DF150FA}"/>
              </a:ext>
            </a:extLst>
          </p:cNvPr>
          <p:cNvSpPr txBox="1"/>
          <p:nvPr/>
        </p:nvSpPr>
        <p:spPr>
          <a:xfrm>
            <a:off x="5159896" y="260648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0" i="0">
                <a:solidFill>
                  <a:srgbClr val="276F86"/>
                </a:solidFill>
                <a:effectLst/>
                <a:latin typeface="system-ui-zh-tw"/>
              </a:rPr>
              <a:t>token:e258a7769839262acc89f2f962c6dee9c24dd989</a:t>
            </a:r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8789BC91-AFFA-2DFC-562E-26EE238E13EC}"/>
              </a:ext>
            </a:extLst>
          </p:cNvPr>
          <p:cNvSpPr txBox="1"/>
          <p:nvPr/>
        </p:nvSpPr>
        <p:spPr>
          <a:xfrm>
            <a:off x="609600" y="1417638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token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設定完成，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token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要記得儲存起來，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Pycharm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在開任何新專案時需要此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token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才能建立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git</a:t>
            </a:r>
          </a:p>
        </p:txBody>
      </p: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B49CA41D-6E18-98FA-B7ED-171F3C55DAB1}"/>
              </a:ext>
            </a:extLst>
          </p:cNvPr>
          <p:cNvGrpSpPr/>
          <p:nvPr/>
        </p:nvGrpSpPr>
        <p:grpSpPr>
          <a:xfrm>
            <a:off x="4362520" y="2348880"/>
            <a:ext cx="5681295" cy="4104456"/>
            <a:chOff x="5407225" y="2833490"/>
            <a:chExt cx="4649215" cy="3358829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17A9D892-4391-9306-1043-A994A1A824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8379" t="13534" r="21010" b="3390"/>
            <a:stretch/>
          </p:blipFill>
          <p:spPr>
            <a:xfrm>
              <a:off x="5407225" y="2833490"/>
              <a:ext cx="4524138" cy="3358829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D97D007-A9D7-9F1F-A2BC-F5D8DB4AF42F}"/>
                </a:ext>
              </a:extLst>
            </p:cNvPr>
            <p:cNvSpPr/>
            <p:nvPr/>
          </p:nvSpPr>
          <p:spPr>
            <a:xfrm>
              <a:off x="6312024" y="2917464"/>
              <a:ext cx="3744416" cy="10027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69790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92BB5-31B0-799A-3ED0-307E9BB9D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8BAF831D-87AA-792B-903A-7FC92D11F5B8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Pycharm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隨便建一個空白專案，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File→Settings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→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Plugins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 →搜尋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Gitea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安裝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C831C010-C144-B43C-7A4F-CD6C294BC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Pycharm</a:t>
            </a:r>
            <a:r>
              <a:rPr lang="zh-TW" altLang="en-US"/>
              <a:t>安裝</a:t>
            </a:r>
            <a:r>
              <a:rPr lang="en-US" altLang="zh-TW"/>
              <a:t>Gitea</a:t>
            </a:r>
            <a:r>
              <a:rPr lang="zh-TW" altLang="en-US"/>
              <a:t>套件包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4022CC00-A0CC-DF0E-B810-DA2079E95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616" y="2204864"/>
            <a:ext cx="6048672" cy="437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972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E37B5-C282-9343-99F0-5FB59478C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82BFBF27-46A7-1B41-DA86-320F5E21CA22}"/>
              </a:ext>
            </a:extLst>
          </p:cNvPr>
          <p:cNvSpPr txBox="1"/>
          <p:nvPr/>
        </p:nvSpPr>
        <p:spPr>
          <a:xfrm>
            <a:off x="609600" y="1417638"/>
            <a:ext cx="10807083" cy="12607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Pycharm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端連線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Gitea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帳戶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File→Settings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→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Version Control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 →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Gitea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→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Add Gitea account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792299C7-66DA-7CE5-A32A-8E15A2EC9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推送儲存庫</a:t>
            </a:r>
            <a:r>
              <a:rPr lang="en-US" altLang="zh-TW"/>
              <a:t>(Pycharm)-1</a:t>
            </a:r>
            <a:endParaRPr lang="zh-TW" altLang="en-US"/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E8A75FF7-F19A-8555-534F-446F361B07D9}"/>
              </a:ext>
            </a:extLst>
          </p:cNvPr>
          <p:cNvGrpSpPr/>
          <p:nvPr/>
        </p:nvGrpSpPr>
        <p:grpSpPr>
          <a:xfrm>
            <a:off x="263352" y="2930459"/>
            <a:ext cx="4243047" cy="3024336"/>
            <a:chOff x="443815" y="2204864"/>
            <a:chExt cx="6034913" cy="4301533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872B5082-DD85-B690-95B8-16D27FDF0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3815" y="2204864"/>
              <a:ext cx="6034913" cy="4301533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0AD8373-3B68-9977-0874-33AA7453F3C2}"/>
                </a:ext>
              </a:extLst>
            </p:cNvPr>
            <p:cNvSpPr/>
            <p:nvPr/>
          </p:nvSpPr>
          <p:spPr>
            <a:xfrm>
              <a:off x="2351584" y="2783356"/>
              <a:ext cx="1008112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76" name="群組 75">
            <a:extLst>
              <a:ext uri="{FF2B5EF4-FFF2-40B4-BE49-F238E27FC236}">
                <a16:creationId xmlns:a16="http://schemas.microsoft.com/office/drawing/2014/main" id="{E6DB8253-D969-1F14-2A30-C05361F4DD17}"/>
              </a:ext>
            </a:extLst>
          </p:cNvPr>
          <p:cNvGrpSpPr/>
          <p:nvPr/>
        </p:nvGrpSpPr>
        <p:grpSpPr>
          <a:xfrm>
            <a:off x="8936448" y="2772211"/>
            <a:ext cx="2493516" cy="703262"/>
            <a:chOff x="9552384" y="1024969"/>
            <a:chExt cx="1864299" cy="525800"/>
          </a:xfrm>
        </p:grpSpPr>
        <p:pic>
          <p:nvPicPr>
            <p:cNvPr id="24" name="圖片 23">
              <a:extLst>
                <a:ext uri="{FF2B5EF4-FFF2-40B4-BE49-F238E27FC236}">
                  <a16:creationId xmlns:a16="http://schemas.microsoft.com/office/drawing/2014/main" id="{8FC76529-9152-197B-2B11-8B5EAE25BE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4193" t="14841" r="34278" b="73950"/>
            <a:stretch/>
          </p:blipFill>
          <p:spPr>
            <a:xfrm>
              <a:off x="9552384" y="1024969"/>
              <a:ext cx="1864299" cy="525800"/>
            </a:xfrm>
            <a:prstGeom prst="rect">
              <a:avLst/>
            </a:prstGeom>
          </p:spPr>
        </p:pic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F9A7368-4738-2FC3-DB35-8D3F49DFEF3B}"/>
                </a:ext>
              </a:extLst>
            </p:cNvPr>
            <p:cNvSpPr/>
            <p:nvPr/>
          </p:nvSpPr>
          <p:spPr>
            <a:xfrm>
              <a:off x="9806907" y="1291735"/>
              <a:ext cx="1368151" cy="22153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75" name="群組 74">
            <a:extLst>
              <a:ext uri="{FF2B5EF4-FFF2-40B4-BE49-F238E27FC236}">
                <a16:creationId xmlns:a16="http://schemas.microsoft.com/office/drawing/2014/main" id="{D98FD19B-D6CB-8CFD-AFFA-16DC5B183471}"/>
              </a:ext>
            </a:extLst>
          </p:cNvPr>
          <p:cNvGrpSpPr/>
          <p:nvPr/>
        </p:nvGrpSpPr>
        <p:grpSpPr>
          <a:xfrm>
            <a:off x="6889925" y="3888262"/>
            <a:ext cx="3035924" cy="1060896"/>
            <a:chOff x="8860594" y="4301446"/>
            <a:chExt cx="3035924" cy="1060896"/>
          </a:xfrm>
        </p:grpSpPr>
        <p:pic>
          <p:nvPicPr>
            <p:cNvPr id="62" name="圖片 61">
              <a:extLst>
                <a:ext uri="{FF2B5EF4-FFF2-40B4-BE49-F238E27FC236}">
                  <a16:creationId xmlns:a16="http://schemas.microsoft.com/office/drawing/2014/main" id="{513F299A-20E9-0BA1-7049-56453EA48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60594" y="4301446"/>
              <a:ext cx="3035924" cy="1060896"/>
            </a:xfrm>
            <a:prstGeom prst="rect">
              <a:avLst/>
            </a:prstGeom>
          </p:spPr>
        </p:pic>
        <p:grpSp>
          <p:nvGrpSpPr>
            <p:cNvPr id="52" name="群組 51">
              <a:extLst>
                <a:ext uri="{FF2B5EF4-FFF2-40B4-BE49-F238E27FC236}">
                  <a16:creationId xmlns:a16="http://schemas.microsoft.com/office/drawing/2014/main" id="{5A951335-A27B-A549-1A06-0832FEE2BE89}"/>
                </a:ext>
              </a:extLst>
            </p:cNvPr>
            <p:cNvGrpSpPr/>
            <p:nvPr/>
          </p:nvGrpSpPr>
          <p:grpSpPr>
            <a:xfrm>
              <a:off x="9227132" y="4488233"/>
              <a:ext cx="2171554" cy="854118"/>
              <a:chOff x="9492122" y="4619431"/>
              <a:chExt cx="2600189" cy="1022709"/>
            </a:xfrm>
          </p:grpSpPr>
          <p:grpSp>
            <p:nvGrpSpPr>
              <p:cNvPr id="42" name="群組 41">
                <a:extLst>
                  <a:ext uri="{FF2B5EF4-FFF2-40B4-BE49-F238E27FC236}">
                    <a16:creationId xmlns:a16="http://schemas.microsoft.com/office/drawing/2014/main" id="{61DBD161-3A90-85D6-E92B-5202E985B6DE}"/>
                  </a:ext>
                </a:extLst>
              </p:cNvPr>
              <p:cNvGrpSpPr/>
              <p:nvPr/>
            </p:nvGrpSpPr>
            <p:grpSpPr>
              <a:xfrm>
                <a:off x="9492122" y="4619431"/>
                <a:ext cx="2286320" cy="434385"/>
                <a:chOff x="9492122" y="5264065"/>
                <a:chExt cx="2286320" cy="434385"/>
              </a:xfrm>
            </p:grpSpPr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93119412-D195-F9ED-DFE0-A562B8373A92}"/>
                    </a:ext>
                  </a:extLst>
                </p:cNvPr>
                <p:cNvSpPr/>
                <p:nvPr/>
              </p:nvSpPr>
              <p:spPr>
                <a:xfrm>
                  <a:off x="9492122" y="5264065"/>
                  <a:ext cx="1510328" cy="195455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dirty="0"/>
                </a:p>
              </p:txBody>
            </p:sp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A3A9719F-FC99-9CCB-4954-40174D9B7115}"/>
                    </a:ext>
                  </a:extLst>
                </p:cNvPr>
                <p:cNvSpPr/>
                <p:nvPr/>
              </p:nvSpPr>
              <p:spPr>
                <a:xfrm>
                  <a:off x="9492122" y="5502993"/>
                  <a:ext cx="2286320" cy="195457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dirty="0"/>
                </a:p>
              </p:txBody>
            </p:sp>
          </p:grp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102397BF-5909-5DE7-6929-35D4848C328A}"/>
                  </a:ext>
                </a:extLst>
              </p:cNvPr>
              <p:cNvSpPr/>
              <p:nvPr/>
            </p:nvSpPr>
            <p:spPr>
              <a:xfrm>
                <a:off x="11379533" y="5408144"/>
                <a:ext cx="712778" cy="23399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</p:grp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E8BFBDC8-EDE0-C404-3B47-15C11CFB57C4}"/>
              </a:ext>
            </a:extLst>
          </p:cNvPr>
          <p:cNvSpPr txBox="1"/>
          <p:nvPr/>
        </p:nvSpPr>
        <p:spPr>
          <a:xfrm>
            <a:off x="5120871" y="4562486"/>
            <a:ext cx="879310" cy="2764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token</a:t>
            </a:r>
            <a:r>
              <a: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複製</a:t>
            </a:r>
          </a:p>
        </p:txBody>
      </p:sp>
      <p:cxnSp>
        <p:nvCxnSpPr>
          <p:cNvPr id="28" name="直線單箭頭接點 27">
            <a:extLst>
              <a:ext uri="{FF2B5EF4-FFF2-40B4-BE49-F238E27FC236}">
                <a16:creationId xmlns:a16="http://schemas.microsoft.com/office/drawing/2014/main" id="{08FE16F3-F8CE-2761-4440-9B911A7DDBFE}"/>
              </a:ext>
            </a:extLst>
          </p:cNvPr>
          <p:cNvCxnSpPr>
            <a:cxnSpLocks/>
            <a:stCxn id="25" idx="2"/>
          </p:cNvCxnSpPr>
          <p:nvPr/>
        </p:nvCxnSpPr>
        <p:spPr>
          <a:xfrm flipH="1">
            <a:off x="8858244" y="3425323"/>
            <a:ext cx="1333588" cy="8492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群組 69">
            <a:extLst>
              <a:ext uri="{FF2B5EF4-FFF2-40B4-BE49-F238E27FC236}">
                <a16:creationId xmlns:a16="http://schemas.microsoft.com/office/drawing/2014/main" id="{4555D31C-FB28-C7BB-E3DD-0308BAD85F56}"/>
              </a:ext>
            </a:extLst>
          </p:cNvPr>
          <p:cNvGrpSpPr/>
          <p:nvPr/>
        </p:nvGrpSpPr>
        <p:grpSpPr>
          <a:xfrm>
            <a:off x="7347707" y="5335486"/>
            <a:ext cx="3565341" cy="1017498"/>
            <a:chOff x="7697705" y="5660943"/>
            <a:chExt cx="3565341" cy="1017498"/>
          </a:xfrm>
        </p:grpSpPr>
        <p:pic>
          <p:nvPicPr>
            <p:cNvPr id="51" name="圖片 50">
              <a:extLst>
                <a:ext uri="{FF2B5EF4-FFF2-40B4-BE49-F238E27FC236}">
                  <a16:creationId xmlns:a16="http://schemas.microsoft.com/office/drawing/2014/main" id="{23418676-9B97-0DC7-4BC3-30EBCA5C0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1290" b="72489"/>
            <a:stretch/>
          </p:blipFill>
          <p:spPr>
            <a:xfrm>
              <a:off x="7697705" y="5660943"/>
              <a:ext cx="3565341" cy="1017498"/>
            </a:xfrm>
            <a:prstGeom prst="rect">
              <a:avLst/>
            </a:prstGeom>
          </p:spPr>
        </p:pic>
        <p:sp>
          <p:nvSpPr>
            <p:cNvPr id="59" name="文字方塊 58">
              <a:extLst>
                <a:ext uri="{FF2B5EF4-FFF2-40B4-BE49-F238E27FC236}">
                  <a16:creationId xmlns:a16="http://schemas.microsoft.com/office/drawing/2014/main" id="{8E545AAC-DC46-5138-CE18-8A94806A20E2}"/>
                </a:ext>
              </a:extLst>
            </p:cNvPr>
            <p:cNvSpPr txBox="1"/>
            <p:nvPr/>
          </p:nvSpPr>
          <p:spPr>
            <a:xfrm>
              <a:off x="8908321" y="6137805"/>
              <a:ext cx="528830" cy="2764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完成</a:t>
              </a: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D9A1AAC8-4B83-8479-409B-9829E0F45BF1}"/>
                </a:ext>
              </a:extLst>
            </p:cNvPr>
            <p:cNvSpPr/>
            <p:nvPr/>
          </p:nvSpPr>
          <p:spPr>
            <a:xfrm>
              <a:off x="7721493" y="6187926"/>
              <a:ext cx="1133352" cy="27642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pic>
        <p:nvPicPr>
          <p:cNvPr id="69" name="圖片 68">
            <a:extLst>
              <a:ext uri="{FF2B5EF4-FFF2-40B4-BE49-F238E27FC236}">
                <a16:creationId xmlns:a16="http://schemas.microsoft.com/office/drawing/2014/main" id="{2CE2EC8A-E7A9-ECFE-4318-312E26400C4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8981" t="8895" b="59813"/>
          <a:stretch/>
        </p:blipFill>
        <p:spPr>
          <a:xfrm>
            <a:off x="4633709" y="2785232"/>
            <a:ext cx="1343472" cy="2066553"/>
          </a:xfrm>
          <a:prstGeom prst="rect">
            <a:avLst/>
          </a:prstGeom>
        </p:spPr>
      </p:pic>
      <p:sp>
        <p:nvSpPr>
          <p:cNvPr id="71" name="矩形 70">
            <a:extLst>
              <a:ext uri="{FF2B5EF4-FFF2-40B4-BE49-F238E27FC236}">
                <a16:creationId xmlns:a16="http://schemas.microsoft.com/office/drawing/2014/main" id="{F852B23B-D973-6DBC-BB93-005ABF8196B9}"/>
              </a:ext>
            </a:extLst>
          </p:cNvPr>
          <p:cNvSpPr/>
          <p:nvPr/>
        </p:nvSpPr>
        <p:spPr>
          <a:xfrm>
            <a:off x="4846671" y="3390838"/>
            <a:ext cx="673266" cy="200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73" name="圖片 72">
            <a:extLst>
              <a:ext uri="{FF2B5EF4-FFF2-40B4-BE49-F238E27FC236}">
                <a16:creationId xmlns:a16="http://schemas.microsoft.com/office/drawing/2014/main" id="{B175704C-0288-7D6D-C4C0-632F193F021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77759" b="85982"/>
          <a:stretch/>
        </p:blipFill>
        <p:spPr>
          <a:xfrm>
            <a:off x="6170780" y="2829395"/>
            <a:ext cx="2711624" cy="925736"/>
          </a:xfrm>
          <a:prstGeom prst="rect">
            <a:avLst/>
          </a:prstGeom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BC8047F0-FE8D-8244-C337-2603FB3F649E}"/>
              </a:ext>
            </a:extLst>
          </p:cNvPr>
          <p:cNvSpPr/>
          <p:nvPr/>
        </p:nvSpPr>
        <p:spPr>
          <a:xfrm>
            <a:off x="7422482" y="3038386"/>
            <a:ext cx="1399465" cy="2465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35" name="直線單箭頭接點 34">
            <a:extLst>
              <a:ext uri="{FF2B5EF4-FFF2-40B4-BE49-F238E27FC236}">
                <a16:creationId xmlns:a16="http://schemas.microsoft.com/office/drawing/2014/main" id="{A3B65C31-D277-2562-C87B-F83F9A1A4F1D}"/>
              </a:ext>
            </a:extLst>
          </p:cNvPr>
          <p:cNvCxnSpPr>
            <a:cxnSpLocks/>
          </p:cNvCxnSpPr>
          <p:nvPr/>
        </p:nvCxnSpPr>
        <p:spPr>
          <a:xfrm>
            <a:off x="8227595" y="3284983"/>
            <a:ext cx="0" cy="7900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單箭頭接點 54">
            <a:extLst>
              <a:ext uri="{FF2B5EF4-FFF2-40B4-BE49-F238E27FC236}">
                <a16:creationId xmlns:a16="http://schemas.microsoft.com/office/drawing/2014/main" id="{2A9C823E-A22A-EDBF-CE79-047876ED19A4}"/>
              </a:ext>
            </a:extLst>
          </p:cNvPr>
          <p:cNvCxnSpPr>
            <a:cxnSpLocks/>
          </p:cNvCxnSpPr>
          <p:nvPr/>
        </p:nvCxnSpPr>
        <p:spPr>
          <a:xfrm>
            <a:off x="8122214" y="5085184"/>
            <a:ext cx="0" cy="7271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987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7DE20-81B2-BB4E-953D-867C1F489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7DCBBECF-7849-7E45-40F0-8117A8526CAF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Pycharm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專案本身連接儲存庫，這邊為了和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vs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分開儲存庫，額外再建一個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5C8027F5-5A76-0649-18E1-77BB937A3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推送儲存庫</a:t>
            </a:r>
            <a:r>
              <a:rPr lang="en-US" altLang="zh-TW"/>
              <a:t>(Pycharm)-2</a:t>
            </a:r>
            <a:endParaRPr lang="zh-TW" altLang="en-US"/>
          </a:p>
        </p:txBody>
      </p:sp>
      <p:grpSp>
        <p:nvGrpSpPr>
          <p:cNvPr id="53" name="群組 52">
            <a:extLst>
              <a:ext uri="{FF2B5EF4-FFF2-40B4-BE49-F238E27FC236}">
                <a16:creationId xmlns:a16="http://schemas.microsoft.com/office/drawing/2014/main" id="{4B123658-4576-0D93-991F-9AA61660421E}"/>
              </a:ext>
            </a:extLst>
          </p:cNvPr>
          <p:cNvGrpSpPr/>
          <p:nvPr/>
        </p:nvGrpSpPr>
        <p:grpSpPr>
          <a:xfrm>
            <a:off x="136647" y="2109141"/>
            <a:ext cx="3126687" cy="1417073"/>
            <a:chOff x="161001" y="2935319"/>
            <a:chExt cx="3631381" cy="1645810"/>
          </a:xfrm>
        </p:grpSpPr>
        <p:grpSp>
          <p:nvGrpSpPr>
            <p:cNvPr id="8" name="群組 7">
              <a:extLst>
                <a:ext uri="{FF2B5EF4-FFF2-40B4-BE49-F238E27FC236}">
                  <a16:creationId xmlns:a16="http://schemas.microsoft.com/office/drawing/2014/main" id="{BC265295-F03E-2AE7-1FD6-F7BA75EB551F}"/>
                </a:ext>
              </a:extLst>
            </p:cNvPr>
            <p:cNvGrpSpPr/>
            <p:nvPr/>
          </p:nvGrpSpPr>
          <p:grpSpPr>
            <a:xfrm>
              <a:off x="161001" y="2935319"/>
              <a:ext cx="3631381" cy="1645810"/>
              <a:chOff x="335361" y="3212975"/>
              <a:chExt cx="4436650" cy="2010773"/>
            </a:xfrm>
          </p:grpSpPr>
          <p:pic>
            <p:nvPicPr>
              <p:cNvPr id="4" name="圖片 3">
                <a:extLst>
                  <a:ext uri="{FF2B5EF4-FFF2-40B4-BE49-F238E27FC236}">
                    <a16:creationId xmlns:a16="http://schemas.microsoft.com/office/drawing/2014/main" id="{EE00A33C-B36C-98E2-D3CC-091BE68CA9C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81756" b="74275"/>
              <a:stretch/>
            </p:blipFill>
            <p:spPr>
              <a:xfrm>
                <a:off x="335361" y="3212975"/>
                <a:ext cx="4436650" cy="2010773"/>
              </a:xfrm>
              <a:prstGeom prst="rect">
                <a:avLst/>
              </a:prstGeom>
            </p:spPr>
          </p:pic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5D2211B3-FC0E-7BC5-0CAF-9772243D0D6D}"/>
                  </a:ext>
                </a:extLst>
              </p:cNvPr>
              <p:cNvSpPr/>
              <p:nvPr/>
            </p:nvSpPr>
            <p:spPr>
              <a:xfrm>
                <a:off x="3071664" y="3384497"/>
                <a:ext cx="1440160" cy="18852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3AC1A007-0120-E1DB-4C14-E8926A584EA9}"/>
                </a:ext>
              </a:extLst>
            </p:cNvPr>
            <p:cNvSpPr txBox="1"/>
            <p:nvPr/>
          </p:nvSpPr>
          <p:spPr>
            <a:xfrm>
              <a:off x="2043677" y="3075709"/>
              <a:ext cx="28803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1.</a:t>
              </a:r>
              <a:endPara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</p:grpSp>
      <p:grpSp>
        <p:nvGrpSpPr>
          <p:cNvPr id="54" name="群組 53">
            <a:extLst>
              <a:ext uri="{FF2B5EF4-FFF2-40B4-BE49-F238E27FC236}">
                <a16:creationId xmlns:a16="http://schemas.microsoft.com/office/drawing/2014/main" id="{098DC28A-8449-62EB-751E-EC24D3E0AC4F}"/>
              </a:ext>
            </a:extLst>
          </p:cNvPr>
          <p:cNvGrpSpPr/>
          <p:nvPr/>
        </p:nvGrpSpPr>
        <p:grpSpPr>
          <a:xfrm>
            <a:off x="127275" y="3557431"/>
            <a:ext cx="3105731" cy="1043997"/>
            <a:chOff x="119336" y="4721519"/>
            <a:chExt cx="3391169" cy="1085641"/>
          </a:xfrm>
        </p:grpSpPr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0D08E023-959F-290F-E010-274AED498004}"/>
                </a:ext>
              </a:extLst>
            </p:cNvPr>
            <p:cNvGrpSpPr/>
            <p:nvPr/>
          </p:nvGrpSpPr>
          <p:grpSpPr>
            <a:xfrm>
              <a:off x="119336" y="4721519"/>
              <a:ext cx="3391169" cy="1085641"/>
              <a:chOff x="738131" y="5385909"/>
              <a:chExt cx="3631109" cy="1162455"/>
            </a:xfrm>
          </p:grpSpPr>
          <p:pic>
            <p:nvPicPr>
              <p:cNvPr id="12" name="圖片 11">
                <a:extLst>
                  <a:ext uri="{FF2B5EF4-FFF2-40B4-BE49-F238E27FC236}">
                    <a16:creationId xmlns:a16="http://schemas.microsoft.com/office/drawing/2014/main" id="{49EFE59C-1C07-3212-6E62-5750B60E66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8131" y="5385909"/>
                <a:ext cx="3631109" cy="1162455"/>
              </a:xfrm>
              <a:prstGeom prst="rect">
                <a:avLst/>
              </a:prstGeom>
            </p:spPr>
          </p:pic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EDB0365F-5EF3-A5FE-BB1A-03BCF68AA264}"/>
                  </a:ext>
                </a:extLst>
              </p:cNvPr>
              <p:cNvSpPr/>
              <p:nvPr/>
            </p:nvSpPr>
            <p:spPr>
              <a:xfrm>
                <a:off x="2999656" y="6237312"/>
                <a:ext cx="615368" cy="25526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sp>
          <p:nvSpPr>
            <p:cNvPr id="37" name="文字方塊 36">
              <a:extLst>
                <a:ext uri="{FF2B5EF4-FFF2-40B4-BE49-F238E27FC236}">
                  <a16:creationId xmlns:a16="http://schemas.microsoft.com/office/drawing/2014/main" id="{FD1E8839-CFEE-3229-3994-3219C134944B}"/>
                </a:ext>
              </a:extLst>
            </p:cNvPr>
            <p:cNvSpPr txBox="1"/>
            <p:nvPr/>
          </p:nvSpPr>
          <p:spPr>
            <a:xfrm>
              <a:off x="1882596" y="5502433"/>
              <a:ext cx="28803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2.</a:t>
              </a:r>
              <a:endPara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</p:grpSp>
      <p:grpSp>
        <p:nvGrpSpPr>
          <p:cNvPr id="56" name="群組 55">
            <a:extLst>
              <a:ext uri="{FF2B5EF4-FFF2-40B4-BE49-F238E27FC236}">
                <a16:creationId xmlns:a16="http://schemas.microsoft.com/office/drawing/2014/main" id="{3DD701EC-5B1C-DE10-3BFB-6FE1B30F5955}"/>
              </a:ext>
            </a:extLst>
          </p:cNvPr>
          <p:cNvGrpSpPr/>
          <p:nvPr/>
        </p:nvGrpSpPr>
        <p:grpSpPr>
          <a:xfrm>
            <a:off x="88887" y="4632645"/>
            <a:ext cx="3182505" cy="2148215"/>
            <a:chOff x="3968193" y="2678368"/>
            <a:chExt cx="3524600" cy="2448272"/>
          </a:xfrm>
        </p:grpSpPr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0708823C-E258-883D-3B21-693571250E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67718" b="58702"/>
            <a:stretch/>
          </p:blipFill>
          <p:spPr>
            <a:xfrm>
              <a:off x="3968193" y="2678368"/>
              <a:ext cx="3524600" cy="2448272"/>
            </a:xfrm>
            <a:prstGeom prst="rect">
              <a:avLst/>
            </a:prstGeom>
          </p:spPr>
        </p:pic>
        <p:sp>
          <p:nvSpPr>
            <p:cNvPr id="39" name="文字方塊 38">
              <a:extLst>
                <a:ext uri="{FF2B5EF4-FFF2-40B4-BE49-F238E27FC236}">
                  <a16:creationId xmlns:a16="http://schemas.microsoft.com/office/drawing/2014/main" id="{7E438A4D-7126-A52A-C3F1-017638EB29B3}"/>
                </a:ext>
              </a:extLst>
            </p:cNvPr>
            <p:cNvSpPr txBox="1"/>
            <p:nvPr/>
          </p:nvSpPr>
          <p:spPr>
            <a:xfrm>
              <a:off x="5665633" y="4581129"/>
              <a:ext cx="28803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3.</a:t>
              </a:r>
              <a:endPara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2C645824-AD42-DE88-98BA-9BA6C9AD7066}"/>
                </a:ext>
              </a:extLst>
            </p:cNvPr>
            <p:cNvSpPr/>
            <p:nvPr/>
          </p:nvSpPr>
          <p:spPr>
            <a:xfrm>
              <a:off x="6010117" y="4644367"/>
              <a:ext cx="1310019" cy="2247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57" name="群組 56">
            <a:extLst>
              <a:ext uri="{FF2B5EF4-FFF2-40B4-BE49-F238E27FC236}">
                <a16:creationId xmlns:a16="http://schemas.microsoft.com/office/drawing/2014/main" id="{22A24BFE-3447-89DE-DDAC-0EF5AEB1C95F}"/>
              </a:ext>
            </a:extLst>
          </p:cNvPr>
          <p:cNvGrpSpPr/>
          <p:nvPr/>
        </p:nvGrpSpPr>
        <p:grpSpPr>
          <a:xfrm>
            <a:off x="3469087" y="2327380"/>
            <a:ext cx="2689758" cy="1531835"/>
            <a:chOff x="4151784" y="5189609"/>
            <a:chExt cx="2689758" cy="1531835"/>
          </a:xfrm>
        </p:grpSpPr>
        <p:pic>
          <p:nvPicPr>
            <p:cNvPr id="23" name="圖片 22">
              <a:extLst>
                <a:ext uri="{FF2B5EF4-FFF2-40B4-BE49-F238E27FC236}">
                  <a16:creationId xmlns:a16="http://schemas.microsoft.com/office/drawing/2014/main" id="{C8992B45-2FAC-736B-B9A9-73D22F4BF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51784" y="5189609"/>
              <a:ext cx="2689758" cy="1531835"/>
            </a:xfrm>
            <a:prstGeom prst="rect">
              <a:avLst/>
            </a:prstGeom>
          </p:spPr>
        </p:pic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780526CA-FED1-8BEB-679D-EEADF24597C9}"/>
                </a:ext>
              </a:extLst>
            </p:cNvPr>
            <p:cNvSpPr/>
            <p:nvPr/>
          </p:nvSpPr>
          <p:spPr>
            <a:xfrm>
              <a:off x="4213485" y="5442681"/>
              <a:ext cx="226332" cy="21856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45" name="文字方塊 44">
              <a:extLst>
                <a:ext uri="{FF2B5EF4-FFF2-40B4-BE49-F238E27FC236}">
                  <a16:creationId xmlns:a16="http://schemas.microsoft.com/office/drawing/2014/main" id="{CA168CD8-1459-A3E9-EEAA-E6F54C39CC92}"/>
                </a:ext>
              </a:extLst>
            </p:cNvPr>
            <p:cNvSpPr txBox="1"/>
            <p:nvPr/>
          </p:nvSpPr>
          <p:spPr>
            <a:xfrm>
              <a:off x="4213485" y="5721730"/>
              <a:ext cx="28803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4.</a:t>
              </a:r>
              <a:endPara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群組 57">
            <a:extLst>
              <a:ext uri="{FF2B5EF4-FFF2-40B4-BE49-F238E27FC236}">
                <a16:creationId xmlns:a16="http://schemas.microsoft.com/office/drawing/2014/main" id="{BC336EF2-3885-D54C-C310-C2F5896C4F08}"/>
              </a:ext>
            </a:extLst>
          </p:cNvPr>
          <p:cNvGrpSpPr/>
          <p:nvPr/>
        </p:nvGrpSpPr>
        <p:grpSpPr>
          <a:xfrm>
            <a:off x="3468650" y="3956803"/>
            <a:ext cx="3206934" cy="1336014"/>
            <a:chOff x="7718679" y="2814612"/>
            <a:chExt cx="3506375" cy="1346448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2DB8DE1A-D360-4ACA-80D1-8B084771D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18679" y="2814612"/>
              <a:ext cx="3506375" cy="1346448"/>
            </a:xfrm>
            <a:prstGeom prst="rect">
              <a:avLst/>
            </a:prstGeom>
          </p:spPr>
        </p:pic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E5AA083C-A7C8-6D96-2FDF-958F3FEFD96D}"/>
                </a:ext>
              </a:extLst>
            </p:cNvPr>
            <p:cNvSpPr/>
            <p:nvPr/>
          </p:nvSpPr>
          <p:spPr>
            <a:xfrm>
              <a:off x="8184232" y="3483783"/>
              <a:ext cx="2880320" cy="21856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46" name="文字方塊 45">
              <a:extLst>
                <a:ext uri="{FF2B5EF4-FFF2-40B4-BE49-F238E27FC236}">
                  <a16:creationId xmlns:a16="http://schemas.microsoft.com/office/drawing/2014/main" id="{F2F8C074-59CC-14BD-FF79-8A0A8728A4A5}"/>
                </a:ext>
              </a:extLst>
            </p:cNvPr>
            <p:cNvSpPr txBox="1"/>
            <p:nvPr/>
          </p:nvSpPr>
          <p:spPr>
            <a:xfrm>
              <a:off x="7952345" y="3793206"/>
              <a:ext cx="28803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5.</a:t>
              </a:r>
              <a:endPara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</p:grpSp>
      <p:grpSp>
        <p:nvGrpSpPr>
          <p:cNvPr id="61" name="群組 60">
            <a:extLst>
              <a:ext uri="{FF2B5EF4-FFF2-40B4-BE49-F238E27FC236}">
                <a16:creationId xmlns:a16="http://schemas.microsoft.com/office/drawing/2014/main" id="{032DBB54-1E11-D950-39A3-124974E23D28}"/>
              </a:ext>
            </a:extLst>
          </p:cNvPr>
          <p:cNvGrpSpPr/>
          <p:nvPr/>
        </p:nvGrpSpPr>
        <p:grpSpPr>
          <a:xfrm>
            <a:off x="3476601" y="5335529"/>
            <a:ext cx="2858491" cy="1445331"/>
            <a:chOff x="7893729" y="4459220"/>
            <a:chExt cx="2957657" cy="1684405"/>
          </a:xfrm>
        </p:grpSpPr>
        <p:pic>
          <p:nvPicPr>
            <p:cNvPr id="33" name="圖片 32">
              <a:extLst>
                <a:ext uri="{FF2B5EF4-FFF2-40B4-BE49-F238E27FC236}">
                  <a16:creationId xmlns:a16="http://schemas.microsoft.com/office/drawing/2014/main" id="{544029B7-3CF1-6160-DF4F-2580E55A7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893729" y="4459220"/>
              <a:ext cx="2957657" cy="1684405"/>
            </a:xfrm>
            <a:prstGeom prst="rect">
              <a:avLst/>
            </a:prstGeom>
          </p:spPr>
        </p:pic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C9377D0F-CF55-78A2-2B5C-D31E9D80C059}"/>
                </a:ext>
              </a:extLst>
            </p:cNvPr>
            <p:cNvSpPr/>
            <p:nvPr/>
          </p:nvSpPr>
          <p:spPr>
            <a:xfrm>
              <a:off x="7976588" y="5106093"/>
              <a:ext cx="2799932" cy="26712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0" name="文字方塊 49">
              <a:extLst>
                <a:ext uri="{FF2B5EF4-FFF2-40B4-BE49-F238E27FC236}">
                  <a16:creationId xmlns:a16="http://schemas.microsoft.com/office/drawing/2014/main" id="{B9B0D069-48F7-97B2-8F2D-99C4140BA202}"/>
                </a:ext>
              </a:extLst>
            </p:cNvPr>
            <p:cNvSpPr txBox="1"/>
            <p:nvPr/>
          </p:nvSpPr>
          <p:spPr>
            <a:xfrm>
              <a:off x="8096361" y="5400759"/>
              <a:ext cx="51992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完成</a:t>
              </a:r>
            </a:p>
          </p:txBody>
        </p:sp>
      </p:grpSp>
      <p:grpSp>
        <p:nvGrpSpPr>
          <p:cNvPr id="62" name="群組 61">
            <a:extLst>
              <a:ext uri="{FF2B5EF4-FFF2-40B4-BE49-F238E27FC236}">
                <a16:creationId xmlns:a16="http://schemas.microsoft.com/office/drawing/2014/main" id="{C7698DE9-3FC2-2224-E3FC-A2B9607A60CE}"/>
              </a:ext>
            </a:extLst>
          </p:cNvPr>
          <p:cNvGrpSpPr/>
          <p:nvPr/>
        </p:nvGrpSpPr>
        <p:grpSpPr>
          <a:xfrm>
            <a:off x="6364598" y="2468520"/>
            <a:ext cx="5246767" cy="1156853"/>
            <a:chOff x="4600833" y="2685084"/>
            <a:chExt cx="7011289" cy="1487831"/>
          </a:xfrm>
        </p:grpSpPr>
        <p:pic>
          <p:nvPicPr>
            <p:cNvPr id="63" name="圖片 62">
              <a:extLst>
                <a:ext uri="{FF2B5EF4-FFF2-40B4-BE49-F238E27FC236}">
                  <a16:creationId xmlns:a16="http://schemas.microsoft.com/office/drawing/2014/main" id="{E7AFA62E-0F47-A544-0B62-161F3AB7C6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9810" t="15108" r="32430" b="53484"/>
            <a:stretch/>
          </p:blipFill>
          <p:spPr>
            <a:xfrm>
              <a:off x="4600833" y="2689834"/>
              <a:ext cx="3283815" cy="1479516"/>
            </a:xfrm>
            <a:prstGeom prst="rect">
              <a:avLst/>
            </a:prstGeom>
          </p:spPr>
        </p:pic>
        <p:pic>
          <p:nvPicPr>
            <p:cNvPr id="64" name="圖片 63">
              <a:extLst>
                <a:ext uri="{FF2B5EF4-FFF2-40B4-BE49-F238E27FC236}">
                  <a16:creationId xmlns:a16="http://schemas.microsoft.com/office/drawing/2014/main" id="{68B32026-77F3-A866-7713-E2E37711E4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8975" t="15477" r="50452" b="61993"/>
            <a:stretch/>
          </p:blipFill>
          <p:spPr>
            <a:xfrm>
              <a:off x="7884648" y="2685084"/>
              <a:ext cx="3727474" cy="1487831"/>
            </a:xfrm>
            <a:prstGeom prst="rect">
              <a:avLst/>
            </a:prstGeom>
          </p:spPr>
        </p:pic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11341CAA-B10A-145B-FC20-97E7928CF0F3}"/>
                </a:ext>
              </a:extLst>
            </p:cNvPr>
            <p:cNvSpPr/>
            <p:nvPr/>
          </p:nvSpPr>
          <p:spPr>
            <a:xfrm>
              <a:off x="9480376" y="3789040"/>
              <a:ext cx="2131746" cy="22153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cxnSp>
          <p:nvCxnSpPr>
            <p:cNvPr id="66" name="直線單箭頭接點 65">
              <a:extLst>
                <a:ext uri="{FF2B5EF4-FFF2-40B4-BE49-F238E27FC236}">
                  <a16:creationId xmlns:a16="http://schemas.microsoft.com/office/drawing/2014/main" id="{55CF73A1-08C6-C335-735D-E2EBB7386504}"/>
                </a:ext>
              </a:extLst>
            </p:cNvPr>
            <p:cNvCxnSpPr>
              <a:cxnSpLocks/>
            </p:cNvCxnSpPr>
            <p:nvPr/>
          </p:nvCxnSpPr>
          <p:spPr>
            <a:xfrm>
              <a:off x="7563841" y="3573016"/>
              <a:ext cx="39475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字方塊 66">
              <a:extLst>
                <a:ext uri="{FF2B5EF4-FFF2-40B4-BE49-F238E27FC236}">
                  <a16:creationId xmlns:a16="http://schemas.microsoft.com/office/drawing/2014/main" id="{5187B703-B7E9-B367-0039-F23720179639}"/>
                </a:ext>
              </a:extLst>
            </p:cNvPr>
            <p:cNvSpPr txBox="1"/>
            <p:nvPr/>
          </p:nvSpPr>
          <p:spPr>
            <a:xfrm>
              <a:off x="6998073" y="3736598"/>
              <a:ext cx="1452345" cy="35624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建立儲存庫</a:t>
              </a:r>
            </a:p>
          </p:txBody>
        </p:sp>
      </p:grpSp>
      <p:cxnSp>
        <p:nvCxnSpPr>
          <p:cNvPr id="68" name="直線單箭頭接點 67">
            <a:extLst>
              <a:ext uri="{FF2B5EF4-FFF2-40B4-BE49-F238E27FC236}">
                <a16:creationId xmlns:a16="http://schemas.microsoft.com/office/drawing/2014/main" id="{788EC049-617F-DEAF-D6AF-EDF0947D5E5E}"/>
              </a:ext>
            </a:extLst>
          </p:cNvPr>
          <p:cNvCxnSpPr>
            <a:cxnSpLocks/>
          </p:cNvCxnSpPr>
          <p:nvPr/>
        </p:nvCxnSpPr>
        <p:spPr>
          <a:xfrm flipH="1">
            <a:off x="6096000" y="3526214"/>
            <a:ext cx="4464496" cy="10752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5229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4ECF8-DA62-9DA6-B144-236FA1DF0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0633910D-5460-7F71-302B-F242E35DC140}"/>
              </a:ext>
            </a:extLst>
          </p:cNvPr>
          <p:cNvSpPr txBox="1"/>
          <p:nvPr/>
        </p:nvSpPr>
        <p:spPr>
          <a:xfrm>
            <a:off x="580239" y="1392685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推送儲存庫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64F8FB42-0200-8ACE-A3E1-D2DAEC538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推送儲存庫</a:t>
            </a:r>
            <a:r>
              <a:rPr lang="en-US" altLang="zh-TW"/>
              <a:t>(Pycharm)-3</a:t>
            </a:r>
            <a:endParaRPr lang="zh-TW" altLang="en-US"/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8FACA5F5-7731-16C4-F7DE-693AD07D814C}"/>
              </a:ext>
            </a:extLst>
          </p:cNvPr>
          <p:cNvGrpSpPr/>
          <p:nvPr/>
        </p:nvGrpSpPr>
        <p:grpSpPr>
          <a:xfrm>
            <a:off x="695400" y="1980738"/>
            <a:ext cx="8856984" cy="4760772"/>
            <a:chOff x="1904323" y="2173628"/>
            <a:chExt cx="8685534" cy="4668615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D13DBA92-7276-1D75-0849-A970EBC02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91544" y="2173628"/>
              <a:ext cx="8598313" cy="4668615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A53B29B-6A22-FAA0-C066-9519C0D042A1}"/>
                </a:ext>
              </a:extLst>
            </p:cNvPr>
            <p:cNvSpPr/>
            <p:nvPr/>
          </p:nvSpPr>
          <p:spPr>
            <a:xfrm>
              <a:off x="2135560" y="2852936"/>
              <a:ext cx="864097" cy="79208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1F5243A-1D1C-75B7-580F-60321E4D2869}"/>
                </a:ext>
              </a:extLst>
            </p:cNvPr>
            <p:cNvSpPr/>
            <p:nvPr/>
          </p:nvSpPr>
          <p:spPr>
            <a:xfrm>
              <a:off x="2063553" y="6453336"/>
              <a:ext cx="360040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1F7E449-DF1F-9E53-E060-8F23487F6893}"/>
                </a:ext>
              </a:extLst>
            </p:cNvPr>
            <p:cNvSpPr/>
            <p:nvPr/>
          </p:nvSpPr>
          <p:spPr>
            <a:xfrm>
              <a:off x="2063553" y="5027609"/>
              <a:ext cx="216023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B97695C-67C9-21D6-34EC-7F8AB903D2BE}"/>
                </a:ext>
              </a:extLst>
            </p:cNvPr>
            <p:cNvSpPr/>
            <p:nvPr/>
          </p:nvSpPr>
          <p:spPr>
            <a:xfrm>
              <a:off x="2423593" y="6453336"/>
              <a:ext cx="648071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C699CE9F-1510-7C2F-27BD-EB569C27FA75}"/>
                </a:ext>
              </a:extLst>
            </p:cNvPr>
            <p:cNvSpPr txBox="1"/>
            <p:nvPr/>
          </p:nvSpPr>
          <p:spPr>
            <a:xfrm>
              <a:off x="2360002" y="5027609"/>
              <a:ext cx="1380288" cy="27163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留下的訊息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(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必填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)</a:t>
              </a:r>
              <a:endPara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0F1C6FF2-D30B-77B7-754F-0EE958207D8B}"/>
                </a:ext>
              </a:extLst>
            </p:cNvPr>
            <p:cNvSpPr txBox="1"/>
            <p:nvPr/>
          </p:nvSpPr>
          <p:spPr>
            <a:xfrm>
              <a:off x="1904323" y="6142241"/>
              <a:ext cx="519270" cy="2764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提交</a:t>
              </a: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CE4BBBC4-11A2-4B04-7454-C9A38626483A}"/>
                </a:ext>
              </a:extLst>
            </p:cNvPr>
            <p:cNvSpPr txBox="1"/>
            <p:nvPr/>
          </p:nvSpPr>
          <p:spPr>
            <a:xfrm>
              <a:off x="2510814" y="6130708"/>
              <a:ext cx="99289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提交並推送</a:t>
              </a:r>
            </a:p>
          </p:txBody>
        </p:sp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FEBF977A-2F68-EAB1-04E1-5109A137201B}"/>
                </a:ext>
              </a:extLst>
            </p:cNvPr>
            <p:cNvSpPr txBox="1"/>
            <p:nvPr/>
          </p:nvSpPr>
          <p:spPr>
            <a:xfrm>
              <a:off x="3086878" y="2910858"/>
              <a:ext cx="164097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勾選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change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過的檔案</a:t>
              </a:r>
              <a:endParaRPr lang="en-US" altLang="zh-TW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2808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D525F-0E9C-CCCB-D1B0-A37C1D392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320ECCB6-7D2C-91A7-33FD-1B0AD76298DC}"/>
              </a:ext>
            </a:extLst>
          </p:cNvPr>
          <p:cNvSpPr txBox="1"/>
          <p:nvPr/>
        </p:nvSpPr>
        <p:spPr>
          <a:xfrm>
            <a:off x="580239" y="1392685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推送之後就會上傳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gitea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60D63DFD-48BF-05F5-D83D-6A89419B4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推送儲存庫</a:t>
            </a:r>
            <a:r>
              <a:rPr lang="en-US" altLang="zh-TW"/>
              <a:t>(Pycharm)-4</a:t>
            </a:r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41ED72A-08BA-6615-8C19-8E9093EED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27" y="2624452"/>
            <a:ext cx="5487343" cy="360158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31BF82D-B08E-CB47-E351-21C93FCFB6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08" t="15109" r="19878" b="50000"/>
          <a:stretch/>
        </p:blipFill>
        <p:spPr>
          <a:xfrm>
            <a:off x="6600056" y="2132856"/>
            <a:ext cx="5040560" cy="1536171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1C5A297C-F465-CF0A-4461-977490C3716D}"/>
              </a:ext>
            </a:extLst>
          </p:cNvPr>
          <p:cNvSpPr/>
          <p:nvPr/>
        </p:nvSpPr>
        <p:spPr>
          <a:xfrm>
            <a:off x="4655839" y="5923337"/>
            <a:ext cx="761667" cy="2582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12222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21F75B-5C2E-0F34-14D3-32E1E9505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Gitea-VS</a:t>
            </a:r>
            <a:r>
              <a:rPr lang="zh-TW" altLang="en-US"/>
              <a:t>教學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26377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E6BC5-96EC-28A5-28CA-E4E09BE61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631C6FF5-E541-7EBC-12B6-2442161DDC74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VS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先隨便建一支空白專案，推送到剛剛建立的儲存庫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F09D506A-52F1-7DDB-399E-C6E955EE5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推送儲存庫</a:t>
            </a:r>
            <a:r>
              <a:rPr lang="en-US" altLang="zh-TW"/>
              <a:t>(VS)</a:t>
            </a:r>
            <a:endParaRPr lang="zh-TW" altLang="en-US"/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9802872C-CBCF-2E47-9F11-916B8AE8FE21}"/>
              </a:ext>
            </a:extLst>
          </p:cNvPr>
          <p:cNvGrpSpPr/>
          <p:nvPr/>
        </p:nvGrpSpPr>
        <p:grpSpPr>
          <a:xfrm>
            <a:off x="407368" y="2101144"/>
            <a:ext cx="2770286" cy="2088232"/>
            <a:chOff x="839416" y="2636912"/>
            <a:chExt cx="3260560" cy="2457799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36B03ACB-DC2A-3568-B866-A61E1443D7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2" r="86620" b="68618"/>
            <a:stretch/>
          </p:blipFill>
          <p:spPr>
            <a:xfrm>
              <a:off x="839416" y="2636912"/>
              <a:ext cx="3260560" cy="245779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257AFD9-8D76-A966-61DA-A075D6372FBD}"/>
                </a:ext>
              </a:extLst>
            </p:cNvPr>
            <p:cNvSpPr/>
            <p:nvPr/>
          </p:nvSpPr>
          <p:spPr>
            <a:xfrm>
              <a:off x="2251409" y="2949996"/>
              <a:ext cx="1368613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D980A8FC-C438-08C6-D8A2-B81BFC30E9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697" t="12928" r="19288" b="61994"/>
          <a:stretch/>
        </p:blipFill>
        <p:spPr>
          <a:xfrm>
            <a:off x="3503712" y="2021332"/>
            <a:ext cx="7560840" cy="1656185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8AED0C97-4FA8-C6F7-6977-1D73F9ABA3FE}"/>
              </a:ext>
            </a:extLst>
          </p:cNvPr>
          <p:cNvSpPr/>
          <p:nvPr/>
        </p:nvSpPr>
        <p:spPr>
          <a:xfrm>
            <a:off x="10514771" y="3051304"/>
            <a:ext cx="595815" cy="4747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5FEC3F9D-BD41-DD8C-A074-D49D28868187}"/>
              </a:ext>
            </a:extLst>
          </p:cNvPr>
          <p:cNvCxnSpPr>
            <a:stCxn id="5" idx="3"/>
          </p:cNvCxnSpPr>
          <p:nvPr/>
        </p:nvCxnSpPr>
        <p:spPr>
          <a:xfrm>
            <a:off x="2769869" y="2458922"/>
            <a:ext cx="7744902" cy="6820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圖片 20">
            <a:extLst>
              <a:ext uri="{FF2B5EF4-FFF2-40B4-BE49-F238E27FC236}">
                <a16:creationId xmlns:a16="http://schemas.microsoft.com/office/drawing/2014/main" id="{46D8FA17-045C-29A4-3B11-109CB5114C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046" y="3677517"/>
            <a:ext cx="4254323" cy="3120441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287AB86E-E199-9C00-EA0E-66A14C74EBAD}"/>
              </a:ext>
            </a:extLst>
          </p:cNvPr>
          <p:cNvSpPr/>
          <p:nvPr/>
        </p:nvSpPr>
        <p:spPr>
          <a:xfrm>
            <a:off x="5364207" y="5446045"/>
            <a:ext cx="1728192" cy="1488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26" name="直線單箭頭接點 25">
            <a:extLst>
              <a:ext uri="{FF2B5EF4-FFF2-40B4-BE49-F238E27FC236}">
                <a16:creationId xmlns:a16="http://schemas.microsoft.com/office/drawing/2014/main" id="{A41A8F1D-5EF5-ED3E-3789-259016A62404}"/>
              </a:ext>
            </a:extLst>
          </p:cNvPr>
          <p:cNvCxnSpPr>
            <a:cxnSpLocks/>
            <a:endCxn id="35" idx="0"/>
          </p:cNvCxnSpPr>
          <p:nvPr/>
        </p:nvCxnSpPr>
        <p:spPr>
          <a:xfrm flipH="1">
            <a:off x="6708068" y="5594923"/>
            <a:ext cx="36004" cy="9304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15519C3D-4B2D-E3BB-0CB0-EB230576B84D}"/>
              </a:ext>
            </a:extLst>
          </p:cNvPr>
          <p:cNvSpPr/>
          <p:nvPr/>
        </p:nvSpPr>
        <p:spPr>
          <a:xfrm>
            <a:off x="6456040" y="6525344"/>
            <a:ext cx="504056" cy="1488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39" name="圖片 38">
            <a:extLst>
              <a:ext uri="{FF2B5EF4-FFF2-40B4-BE49-F238E27FC236}">
                <a16:creationId xmlns:a16="http://schemas.microsoft.com/office/drawing/2014/main" id="{9F5586E5-CE46-4EC9-0E94-025EA09E6E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4172" y="4269899"/>
            <a:ext cx="4529701" cy="1656184"/>
          </a:xfrm>
          <a:prstGeom prst="rect">
            <a:avLst/>
          </a:prstGeom>
        </p:spPr>
      </p:pic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3D7A013A-207C-0CAB-CFB6-46BF69D63CA6}"/>
              </a:ext>
            </a:extLst>
          </p:cNvPr>
          <p:cNvCxnSpPr>
            <a:cxnSpLocks/>
            <a:stCxn id="13" idx="1"/>
            <a:endCxn id="22" idx="0"/>
          </p:cNvCxnSpPr>
          <p:nvPr/>
        </p:nvCxnSpPr>
        <p:spPr>
          <a:xfrm flipH="1">
            <a:off x="6228303" y="3288691"/>
            <a:ext cx="4286468" cy="21573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>
            <a:extLst>
              <a:ext uri="{FF2B5EF4-FFF2-40B4-BE49-F238E27FC236}">
                <a16:creationId xmlns:a16="http://schemas.microsoft.com/office/drawing/2014/main" id="{FE5834BA-289B-1F5D-1897-436FA6E58A4C}"/>
              </a:ext>
            </a:extLst>
          </p:cNvPr>
          <p:cNvSpPr/>
          <p:nvPr/>
        </p:nvSpPr>
        <p:spPr>
          <a:xfrm>
            <a:off x="7577737" y="5166760"/>
            <a:ext cx="4476136" cy="6946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EEE95185-D3C4-6D78-98E6-AC8B65ACCDD9}"/>
              </a:ext>
            </a:extLst>
          </p:cNvPr>
          <p:cNvSpPr txBox="1"/>
          <p:nvPr/>
        </p:nvSpPr>
        <p:spPr>
          <a:xfrm>
            <a:off x="8371537" y="5874312"/>
            <a:ext cx="105477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完成推送</a:t>
            </a:r>
          </a:p>
        </p:txBody>
      </p:sp>
    </p:spTree>
    <p:extLst>
      <p:ext uri="{BB962C8B-B14F-4D97-AF65-F5344CB8AC3E}">
        <p14:creationId xmlns:p14="http://schemas.microsoft.com/office/powerpoint/2010/main" val="1594126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EFCF5-0AEE-9AB9-4295-08862A246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A436F18F-F925-AAA6-4495-AD216B40AAF7}"/>
              </a:ext>
            </a:extLst>
          </p:cNvPr>
          <p:cNvSpPr txBox="1"/>
          <p:nvPr/>
        </p:nvSpPr>
        <p:spPr>
          <a:xfrm>
            <a:off x="609600" y="1417638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專案已經綁定儲存庫，可以說是這個專案可以很多人同時協作，假設我們今天在異地要更改專案，有兩種方式，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提交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小改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與新增分支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大改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AD43FCA1-1079-61B8-8CF1-497F46FB3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更新儲存庫</a:t>
            </a:r>
            <a:r>
              <a:rPr lang="en-US" altLang="zh-TW"/>
              <a:t>(</a:t>
            </a:r>
            <a:r>
              <a:rPr lang="zh-TW" altLang="en-US"/>
              <a:t>更新專案</a:t>
            </a:r>
            <a:r>
              <a:rPr lang="en-US" altLang="zh-TW"/>
              <a:t>)</a:t>
            </a:r>
            <a:endParaRPr lang="zh-TW" altLang="en-US"/>
          </a:p>
        </p:txBody>
      </p: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ACFC633C-D13C-AF6A-FF77-57E28E2AF7D2}"/>
              </a:ext>
            </a:extLst>
          </p:cNvPr>
          <p:cNvGrpSpPr/>
          <p:nvPr/>
        </p:nvGrpSpPr>
        <p:grpSpPr>
          <a:xfrm>
            <a:off x="3575720" y="2996952"/>
            <a:ext cx="3567161" cy="3087043"/>
            <a:chOff x="407368" y="2924944"/>
            <a:chExt cx="3567161" cy="3087043"/>
          </a:xfrm>
        </p:grpSpPr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CDE5EB3A-282A-4480-4E05-653DEF1BA2EA}"/>
                </a:ext>
              </a:extLst>
            </p:cNvPr>
            <p:cNvGrpSpPr/>
            <p:nvPr/>
          </p:nvGrpSpPr>
          <p:grpSpPr>
            <a:xfrm>
              <a:off x="407368" y="2924944"/>
              <a:ext cx="3567161" cy="2808312"/>
              <a:chOff x="551384" y="2924944"/>
              <a:chExt cx="4295800" cy="3381946"/>
            </a:xfrm>
          </p:grpSpPr>
          <p:pic>
            <p:nvPicPr>
              <p:cNvPr id="8" name="圖片 7">
                <a:extLst>
                  <a:ext uri="{FF2B5EF4-FFF2-40B4-BE49-F238E27FC236}">
                    <a16:creationId xmlns:a16="http://schemas.microsoft.com/office/drawing/2014/main" id="{E7F6B434-3CF1-3546-4CFA-9322B006F2A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64765" b="48912"/>
              <a:stretch/>
            </p:blipFill>
            <p:spPr>
              <a:xfrm>
                <a:off x="551384" y="2924944"/>
                <a:ext cx="4295800" cy="3381946"/>
              </a:xfrm>
              <a:prstGeom prst="rect">
                <a:avLst/>
              </a:prstGeom>
            </p:spPr>
          </p:pic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4581E203-C40C-CD1D-9756-4166DF09CCBD}"/>
                  </a:ext>
                </a:extLst>
              </p:cNvPr>
              <p:cNvSpPr/>
              <p:nvPr/>
            </p:nvSpPr>
            <p:spPr>
              <a:xfrm>
                <a:off x="695400" y="4725144"/>
                <a:ext cx="288032" cy="14401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112BE690-D416-D32D-16E0-F213DF0CA9FD}"/>
                  </a:ext>
                </a:extLst>
              </p:cNvPr>
              <p:cNvSpPr/>
              <p:nvPr/>
            </p:nvSpPr>
            <p:spPr>
              <a:xfrm>
                <a:off x="3503712" y="5805263"/>
                <a:ext cx="504056" cy="33836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CC4127BC-7ECA-13AF-22B3-3EE0CF54401C}"/>
                </a:ext>
              </a:extLst>
            </p:cNvPr>
            <p:cNvSpPr txBox="1"/>
            <p:nvPr/>
          </p:nvSpPr>
          <p:spPr>
            <a:xfrm>
              <a:off x="839416" y="5734988"/>
              <a:ext cx="295232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可以看到改程式時專案會提醒有所異動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2711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A85B2-EBC6-6C2B-F8E4-214299B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3867A6E7-7C39-C5FC-B919-75D0D69ED636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提交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小改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2ABB3E75-5B28-B40D-CBB9-1385956D0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推送儲存庫</a:t>
            </a:r>
            <a:r>
              <a:rPr lang="en-US" altLang="zh-TW"/>
              <a:t>2-1(</a:t>
            </a:r>
            <a:r>
              <a:rPr lang="zh-TW" altLang="en-US"/>
              <a:t>提交</a:t>
            </a:r>
            <a:r>
              <a:rPr lang="en-US" altLang="zh-TW"/>
              <a:t>)</a:t>
            </a:r>
            <a:endParaRPr lang="zh-TW" altLang="en-US"/>
          </a:p>
        </p:txBody>
      </p:sp>
      <p:pic>
        <p:nvPicPr>
          <p:cNvPr id="36" name="圖片 35">
            <a:extLst>
              <a:ext uri="{FF2B5EF4-FFF2-40B4-BE49-F238E27FC236}">
                <a16:creationId xmlns:a16="http://schemas.microsoft.com/office/drawing/2014/main" id="{C9FA04C4-1565-D84F-4930-BD1AB1C25C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89" t="14731" r="19324" b="47106"/>
          <a:stretch/>
        </p:blipFill>
        <p:spPr>
          <a:xfrm>
            <a:off x="5039249" y="2708770"/>
            <a:ext cx="6881043" cy="2229968"/>
          </a:xfrm>
          <a:prstGeom prst="rect">
            <a:avLst/>
          </a:prstGeom>
        </p:spPr>
      </p:pic>
      <p:grpSp>
        <p:nvGrpSpPr>
          <p:cNvPr id="13" name="群組 12">
            <a:extLst>
              <a:ext uri="{FF2B5EF4-FFF2-40B4-BE49-F238E27FC236}">
                <a16:creationId xmlns:a16="http://schemas.microsoft.com/office/drawing/2014/main" id="{74FF6F72-C07D-204D-55B7-B317E08A83E3}"/>
              </a:ext>
            </a:extLst>
          </p:cNvPr>
          <p:cNvGrpSpPr/>
          <p:nvPr/>
        </p:nvGrpSpPr>
        <p:grpSpPr>
          <a:xfrm>
            <a:off x="263352" y="2564904"/>
            <a:ext cx="4789121" cy="2373834"/>
            <a:chOff x="407368" y="2780928"/>
            <a:chExt cx="4789121" cy="2373834"/>
          </a:xfrm>
        </p:grpSpPr>
        <p:grpSp>
          <p:nvGrpSpPr>
            <p:cNvPr id="32" name="群組 31">
              <a:extLst>
                <a:ext uri="{FF2B5EF4-FFF2-40B4-BE49-F238E27FC236}">
                  <a16:creationId xmlns:a16="http://schemas.microsoft.com/office/drawing/2014/main" id="{E4BE214B-8A56-6329-7589-8946AD889BF6}"/>
                </a:ext>
              </a:extLst>
            </p:cNvPr>
            <p:cNvGrpSpPr/>
            <p:nvPr/>
          </p:nvGrpSpPr>
          <p:grpSpPr>
            <a:xfrm>
              <a:off x="407368" y="2780928"/>
              <a:ext cx="4789121" cy="2373834"/>
              <a:chOff x="5159896" y="2834045"/>
              <a:chExt cx="4789121" cy="2373834"/>
            </a:xfrm>
          </p:grpSpPr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18760E84-F826-3C78-77C1-9DB4161D084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r="87209" b="66537"/>
              <a:stretch/>
            </p:blipFill>
            <p:spPr>
              <a:xfrm>
                <a:off x="5159896" y="2852936"/>
                <a:ext cx="2391958" cy="2011362"/>
              </a:xfrm>
              <a:prstGeom prst="rect">
                <a:avLst/>
              </a:prstGeom>
            </p:spPr>
          </p:pic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8604F70D-43B5-E17D-F8B4-A3D4B628DB0E}"/>
                  </a:ext>
                </a:extLst>
              </p:cNvPr>
              <p:cNvSpPr/>
              <p:nvPr/>
            </p:nvSpPr>
            <p:spPr>
              <a:xfrm>
                <a:off x="6240016" y="3253391"/>
                <a:ext cx="720080" cy="17560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pic>
            <p:nvPicPr>
              <p:cNvPr id="24" name="圖片 23">
                <a:extLst>
                  <a:ext uri="{FF2B5EF4-FFF2-40B4-BE49-F238E27FC236}">
                    <a16:creationId xmlns:a16="http://schemas.microsoft.com/office/drawing/2014/main" id="{CF5135D3-F7D9-8C41-4EC8-FCE4B9CFD3E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r="81303" b="64141"/>
              <a:stretch/>
            </p:blipFill>
            <p:spPr>
              <a:xfrm>
                <a:off x="7669441" y="2834045"/>
                <a:ext cx="2279576" cy="2373834"/>
              </a:xfrm>
              <a:prstGeom prst="rect">
                <a:avLst/>
              </a:prstGeom>
            </p:spPr>
          </p:pic>
          <p:cxnSp>
            <p:nvCxnSpPr>
              <p:cNvPr id="25" name="直線單箭頭接點 24">
                <a:extLst>
                  <a:ext uri="{FF2B5EF4-FFF2-40B4-BE49-F238E27FC236}">
                    <a16:creationId xmlns:a16="http://schemas.microsoft.com/office/drawing/2014/main" id="{5FC18EE1-24B9-98A9-056C-799BC398AB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61950" y="3341195"/>
                <a:ext cx="902527" cy="83461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1889F39B-5E5A-6183-2E79-804BD0BB19F3}"/>
                  </a:ext>
                </a:extLst>
              </p:cNvPr>
              <p:cNvSpPr/>
              <p:nvPr/>
            </p:nvSpPr>
            <p:spPr>
              <a:xfrm>
                <a:off x="7687836" y="4175812"/>
                <a:ext cx="629677" cy="22740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A7E230BA-926F-1739-9394-E17935D3D3B0}"/>
                </a:ext>
              </a:extLst>
            </p:cNvPr>
            <p:cNvSpPr txBox="1"/>
            <p:nvPr/>
          </p:nvSpPr>
          <p:spPr>
            <a:xfrm>
              <a:off x="3610187" y="4097033"/>
              <a:ext cx="54159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提交</a:t>
              </a:r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C615A105-3387-4CF0-97E3-EE7D813B60E1}"/>
                </a:ext>
              </a:extLst>
            </p:cNvPr>
            <p:cNvSpPr/>
            <p:nvPr/>
          </p:nvSpPr>
          <p:spPr>
            <a:xfrm>
              <a:off x="4425962" y="3477984"/>
              <a:ext cx="140959" cy="16704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cxnSp>
          <p:nvCxnSpPr>
            <p:cNvPr id="4" name="直線單箭頭接點 3">
              <a:extLst>
                <a:ext uri="{FF2B5EF4-FFF2-40B4-BE49-F238E27FC236}">
                  <a16:creationId xmlns:a16="http://schemas.microsoft.com/office/drawing/2014/main" id="{29DE72DF-1516-E87D-D8DA-948799D153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87898" y="3561504"/>
              <a:ext cx="1022328" cy="55186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FD806822-75A6-0B82-AB88-6491CB5ACCBF}"/>
                </a:ext>
              </a:extLst>
            </p:cNvPr>
            <p:cNvSpPr txBox="1"/>
            <p:nvPr/>
          </p:nvSpPr>
          <p:spPr>
            <a:xfrm>
              <a:off x="4320431" y="3691742"/>
              <a:ext cx="54159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推送</a:t>
              </a: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EED8ACDE-D9C5-E2E0-E5DE-C1E696F8892F}"/>
              </a:ext>
            </a:extLst>
          </p:cNvPr>
          <p:cNvSpPr/>
          <p:nvPr/>
        </p:nvSpPr>
        <p:spPr>
          <a:xfrm>
            <a:off x="5204282" y="3902930"/>
            <a:ext cx="6580350" cy="10358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2A30D79B-65AA-C7A7-7569-485F700E6C15}"/>
              </a:ext>
            </a:extLst>
          </p:cNvPr>
          <p:cNvSpPr txBox="1"/>
          <p:nvPr/>
        </p:nvSpPr>
        <p:spPr>
          <a:xfrm>
            <a:off x="7320136" y="5013176"/>
            <a:ext cx="10801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提交成功</a:t>
            </a:r>
          </a:p>
        </p:txBody>
      </p:sp>
    </p:spTree>
    <p:extLst>
      <p:ext uri="{BB962C8B-B14F-4D97-AF65-F5344CB8AC3E}">
        <p14:creationId xmlns:p14="http://schemas.microsoft.com/office/powerpoint/2010/main" val="2683789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49445-69C0-8830-FEBA-E04026E9A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54A6DFDF-C952-4182-424A-AE2F999C8B50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分支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大改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4950EA96-49B9-33D3-7D30-2ACD80C9A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推送儲存庫</a:t>
            </a:r>
            <a:r>
              <a:rPr lang="en-US" altLang="zh-TW"/>
              <a:t>2-2(</a:t>
            </a:r>
            <a:r>
              <a:rPr lang="zh-TW" altLang="en-US"/>
              <a:t>分支</a:t>
            </a:r>
            <a:r>
              <a:rPr lang="en-US" altLang="zh-TW"/>
              <a:t>)</a:t>
            </a:r>
            <a:endParaRPr lang="zh-TW" altLang="en-US"/>
          </a:p>
        </p:txBody>
      </p: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43FF98FD-D49E-7948-7F24-B2FFF297DA91}"/>
              </a:ext>
            </a:extLst>
          </p:cNvPr>
          <p:cNvGrpSpPr/>
          <p:nvPr/>
        </p:nvGrpSpPr>
        <p:grpSpPr>
          <a:xfrm>
            <a:off x="191344" y="2120901"/>
            <a:ext cx="2427142" cy="2040947"/>
            <a:chOff x="551384" y="2348880"/>
            <a:chExt cx="2844000" cy="2391477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AF45134A-2D2D-68CA-9F90-7DCE2EB093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87209" b="66537"/>
            <a:stretch/>
          </p:blipFill>
          <p:spPr>
            <a:xfrm>
              <a:off x="551384" y="2348880"/>
              <a:ext cx="2844000" cy="2391477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5EC3D47-886C-7FA0-D80E-848155533A5D}"/>
                </a:ext>
              </a:extLst>
            </p:cNvPr>
            <p:cNvSpPr/>
            <p:nvPr/>
          </p:nvSpPr>
          <p:spPr>
            <a:xfrm>
              <a:off x="2365376" y="3429001"/>
              <a:ext cx="576064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pic>
        <p:nvPicPr>
          <p:cNvPr id="11" name="圖片 10">
            <a:extLst>
              <a:ext uri="{FF2B5EF4-FFF2-40B4-BE49-F238E27FC236}">
                <a16:creationId xmlns:a16="http://schemas.microsoft.com/office/drawing/2014/main" id="{DDC87B3B-46DD-A664-5AD4-2B2A5AC75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138" y="1800486"/>
            <a:ext cx="3439502" cy="1650961"/>
          </a:xfrm>
          <a:prstGeom prst="rect">
            <a:avLst/>
          </a:prstGeom>
        </p:spPr>
      </p:pic>
      <p:grpSp>
        <p:nvGrpSpPr>
          <p:cNvPr id="42" name="群組 41">
            <a:extLst>
              <a:ext uri="{FF2B5EF4-FFF2-40B4-BE49-F238E27FC236}">
                <a16:creationId xmlns:a16="http://schemas.microsoft.com/office/drawing/2014/main" id="{4A3CE2FF-6144-D84B-D2DD-42A697659D82}"/>
              </a:ext>
            </a:extLst>
          </p:cNvPr>
          <p:cNvGrpSpPr/>
          <p:nvPr/>
        </p:nvGrpSpPr>
        <p:grpSpPr>
          <a:xfrm>
            <a:off x="6587109" y="1666835"/>
            <a:ext cx="2520280" cy="1963632"/>
            <a:chOff x="7472512" y="2120901"/>
            <a:chExt cx="2520280" cy="1963632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23C9311D-E69C-F5E3-565C-DCE05D150B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85437" b="64700"/>
            <a:stretch/>
          </p:blipFill>
          <p:spPr>
            <a:xfrm>
              <a:off x="7472512" y="2120901"/>
              <a:ext cx="2520280" cy="1963632"/>
            </a:xfrm>
            <a:prstGeom prst="rect">
              <a:avLst/>
            </a:prstGeom>
          </p:spPr>
        </p:pic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C61AE26C-0243-C344-60C6-E3E25FCAEB68}"/>
                </a:ext>
              </a:extLst>
            </p:cNvPr>
            <p:cNvSpPr/>
            <p:nvPr/>
          </p:nvSpPr>
          <p:spPr>
            <a:xfrm>
              <a:off x="7483590" y="3105174"/>
              <a:ext cx="556626" cy="1798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89DCE73D-3130-841C-06A0-3B4C0E20CA5F}"/>
              </a:ext>
            </a:extLst>
          </p:cNvPr>
          <p:cNvGrpSpPr/>
          <p:nvPr/>
        </p:nvGrpSpPr>
        <p:grpSpPr>
          <a:xfrm>
            <a:off x="263352" y="4397461"/>
            <a:ext cx="3247839" cy="2085802"/>
            <a:chOff x="3492860" y="4426582"/>
            <a:chExt cx="3247839" cy="2085802"/>
          </a:xfrm>
        </p:grpSpPr>
        <p:grpSp>
          <p:nvGrpSpPr>
            <p:cNvPr id="35" name="群組 34">
              <a:extLst>
                <a:ext uri="{FF2B5EF4-FFF2-40B4-BE49-F238E27FC236}">
                  <a16:creationId xmlns:a16="http://schemas.microsoft.com/office/drawing/2014/main" id="{26BA063F-5E57-2DF9-3BC8-6B8B2310551A}"/>
                </a:ext>
              </a:extLst>
            </p:cNvPr>
            <p:cNvGrpSpPr/>
            <p:nvPr/>
          </p:nvGrpSpPr>
          <p:grpSpPr>
            <a:xfrm>
              <a:off x="4439816" y="4426582"/>
              <a:ext cx="2300883" cy="2085802"/>
              <a:chOff x="4439816" y="4426582"/>
              <a:chExt cx="2300883" cy="2085802"/>
            </a:xfrm>
          </p:grpSpPr>
          <p:pic>
            <p:nvPicPr>
              <p:cNvPr id="26" name="圖片 25">
                <a:extLst>
                  <a:ext uri="{FF2B5EF4-FFF2-40B4-BE49-F238E27FC236}">
                    <a16:creationId xmlns:a16="http://schemas.microsoft.com/office/drawing/2014/main" id="{6D2B756B-9C04-1968-1B3A-AB49D0E20C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81128" b="68492"/>
              <a:stretch/>
            </p:blipFill>
            <p:spPr>
              <a:xfrm>
                <a:off x="4439816" y="4426582"/>
                <a:ext cx="2300883" cy="2085802"/>
              </a:xfrm>
              <a:prstGeom prst="rect">
                <a:avLst/>
              </a:prstGeom>
            </p:spPr>
          </p:pic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A24E08AA-224A-1D7E-7AFC-16E64839C22C}"/>
                  </a:ext>
                </a:extLst>
              </p:cNvPr>
              <p:cNvSpPr/>
              <p:nvPr/>
            </p:nvSpPr>
            <p:spPr>
              <a:xfrm>
                <a:off x="5951984" y="5091058"/>
                <a:ext cx="144016" cy="21080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sp>
          <p:nvSpPr>
            <p:cNvPr id="28" name="文字方塊 27">
              <a:extLst>
                <a:ext uri="{FF2B5EF4-FFF2-40B4-BE49-F238E27FC236}">
                  <a16:creationId xmlns:a16="http://schemas.microsoft.com/office/drawing/2014/main" id="{455E7EBA-0EF1-EA2C-DE4B-0CEDA3B96B9B}"/>
                </a:ext>
              </a:extLst>
            </p:cNvPr>
            <p:cNvSpPr txBox="1"/>
            <p:nvPr/>
          </p:nvSpPr>
          <p:spPr>
            <a:xfrm>
              <a:off x="3492860" y="5447783"/>
              <a:ext cx="2520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創建分支後只會在本機創建，</a:t>
              </a:r>
              <a:endParaRPr lang="en-US" altLang="zh-TW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要更新到儲存庫還是要推送一次</a:t>
              </a:r>
            </a:p>
          </p:txBody>
        </p:sp>
      </p:grp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0CB4A63D-7244-7CFC-85CF-A941341B3489}"/>
              </a:ext>
            </a:extLst>
          </p:cNvPr>
          <p:cNvGrpSpPr/>
          <p:nvPr/>
        </p:nvGrpSpPr>
        <p:grpSpPr>
          <a:xfrm>
            <a:off x="4406383" y="4368127"/>
            <a:ext cx="3286867" cy="2101070"/>
            <a:chOff x="7449721" y="4389827"/>
            <a:chExt cx="3286867" cy="2101070"/>
          </a:xfrm>
        </p:grpSpPr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A08E05C3-A880-7397-F58F-43C8C36A24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87209" b="68618"/>
            <a:stretch/>
          </p:blipFill>
          <p:spPr>
            <a:xfrm>
              <a:off x="7449721" y="4389827"/>
              <a:ext cx="2664296" cy="2101070"/>
            </a:xfrm>
            <a:prstGeom prst="rect">
              <a:avLst/>
            </a:prstGeom>
          </p:spPr>
        </p:pic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81F86161-C834-99D5-7661-DE1A28387FC6}"/>
                </a:ext>
              </a:extLst>
            </p:cNvPr>
            <p:cNvSpPr/>
            <p:nvPr/>
          </p:nvSpPr>
          <p:spPr>
            <a:xfrm>
              <a:off x="7807450" y="5421157"/>
              <a:ext cx="232766" cy="21080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34" name="文字方塊 33">
              <a:extLst>
                <a:ext uri="{FF2B5EF4-FFF2-40B4-BE49-F238E27FC236}">
                  <a16:creationId xmlns:a16="http://schemas.microsoft.com/office/drawing/2014/main" id="{2EE0F755-8E94-91D9-2BC6-A355C5152F63}"/>
                </a:ext>
              </a:extLst>
            </p:cNvPr>
            <p:cNvSpPr txBox="1"/>
            <p:nvPr/>
          </p:nvSpPr>
          <p:spPr>
            <a:xfrm>
              <a:off x="7770478" y="5981323"/>
              <a:ext cx="296611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推送後可以看到遠端這邊有新增一個分支</a:t>
              </a:r>
              <a:endParaRPr lang="en-US" altLang="zh-TW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</p:grpSp>
      <p:pic>
        <p:nvPicPr>
          <p:cNvPr id="40" name="圖片 39">
            <a:extLst>
              <a:ext uri="{FF2B5EF4-FFF2-40B4-BE49-F238E27FC236}">
                <a16:creationId xmlns:a16="http://schemas.microsoft.com/office/drawing/2014/main" id="{3BBF1E82-4143-E5B3-E05D-9AA186AB326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7718" b="40027"/>
          <a:stretch/>
        </p:blipFill>
        <p:spPr>
          <a:xfrm>
            <a:off x="8472264" y="3804330"/>
            <a:ext cx="2756275" cy="2773669"/>
          </a:xfrm>
          <a:prstGeom prst="rect">
            <a:avLst/>
          </a:prstGeom>
        </p:spPr>
      </p:pic>
      <p:sp>
        <p:nvSpPr>
          <p:cNvPr id="43" name="矩形 42">
            <a:extLst>
              <a:ext uri="{FF2B5EF4-FFF2-40B4-BE49-F238E27FC236}">
                <a16:creationId xmlns:a16="http://schemas.microsoft.com/office/drawing/2014/main" id="{90D0BB57-9200-4146-CC55-5D48EDBF87F9}"/>
              </a:ext>
            </a:extLst>
          </p:cNvPr>
          <p:cNvSpPr/>
          <p:nvPr/>
        </p:nvSpPr>
        <p:spPr>
          <a:xfrm>
            <a:off x="10056440" y="6280207"/>
            <a:ext cx="1008112" cy="210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44" name="直線單箭頭接點 43">
            <a:extLst>
              <a:ext uri="{FF2B5EF4-FFF2-40B4-BE49-F238E27FC236}">
                <a16:creationId xmlns:a16="http://schemas.microsoft.com/office/drawing/2014/main" id="{80CA8185-B3B5-3855-E21A-4133DA345148}"/>
              </a:ext>
            </a:extLst>
          </p:cNvPr>
          <p:cNvCxnSpPr>
            <a:cxnSpLocks/>
          </p:cNvCxnSpPr>
          <p:nvPr/>
        </p:nvCxnSpPr>
        <p:spPr>
          <a:xfrm>
            <a:off x="2238694" y="3112612"/>
            <a:ext cx="2905878" cy="1600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>
            <a:extLst>
              <a:ext uri="{FF2B5EF4-FFF2-40B4-BE49-F238E27FC236}">
                <a16:creationId xmlns:a16="http://schemas.microsoft.com/office/drawing/2014/main" id="{F1650761-2D02-5741-5C3A-9F6604DF0692}"/>
              </a:ext>
            </a:extLst>
          </p:cNvPr>
          <p:cNvSpPr/>
          <p:nvPr/>
        </p:nvSpPr>
        <p:spPr>
          <a:xfrm>
            <a:off x="5144572" y="3182778"/>
            <a:ext cx="556626" cy="1798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53" name="直線單箭頭接點 52">
            <a:extLst>
              <a:ext uri="{FF2B5EF4-FFF2-40B4-BE49-F238E27FC236}">
                <a16:creationId xmlns:a16="http://schemas.microsoft.com/office/drawing/2014/main" id="{29FCC29F-84AC-6BDC-F133-3B8C36310FE1}"/>
              </a:ext>
            </a:extLst>
          </p:cNvPr>
          <p:cNvCxnSpPr>
            <a:cxnSpLocks/>
            <a:endCxn id="27" idx="1"/>
          </p:cNvCxnSpPr>
          <p:nvPr/>
        </p:nvCxnSpPr>
        <p:spPr>
          <a:xfrm flipV="1">
            <a:off x="5678196" y="2741013"/>
            <a:ext cx="919991" cy="5344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單箭頭接點 54">
            <a:extLst>
              <a:ext uri="{FF2B5EF4-FFF2-40B4-BE49-F238E27FC236}">
                <a16:creationId xmlns:a16="http://schemas.microsoft.com/office/drawing/2014/main" id="{E2CC2545-CD28-E5EE-CCB9-975BECAD0589}"/>
              </a:ext>
            </a:extLst>
          </p:cNvPr>
          <p:cNvCxnSpPr>
            <a:cxnSpLocks/>
          </p:cNvCxnSpPr>
          <p:nvPr/>
        </p:nvCxnSpPr>
        <p:spPr>
          <a:xfrm flipH="1">
            <a:off x="2872955" y="2821384"/>
            <a:ext cx="3902483" cy="23459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單箭頭接點 57">
            <a:extLst>
              <a:ext uri="{FF2B5EF4-FFF2-40B4-BE49-F238E27FC236}">
                <a16:creationId xmlns:a16="http://schemas.microsoft.com/office/drawing/2014/main" id="{C699E265-E6DE-54C2-D172-7D714469C1F6}"/>
              </a:ext>
            </a:extLst>
          </p:cNvPr>
          <p:cNvCxnSpPr>
            <a:cxnSpLocks/>
          </p:cNvCxnSpPr>
          <p:nvPr/>
        </p:nvCxnSpPr>
        <p:spPr>
          <a:xfrm>
            <a:off x="2866492" y="5193301"/>
            <a:ext cx="1897620" cy="2652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單箭頭接點 60">
            <a:extLst>
              <a:ext uri="{FF2B5EF4-FFF2-40B4-BE49-F238E27FC236}">
                <a16:creationId xmlns:a16="http://schemas.microsoft.com/office/drawing/2014/main" id="{70F0D01C-6D82-462D-BA48-DB24BABA6A52}"/>
              </a:ext>
            </a:extLst>
          </p:cNvPr>
          <p:cNvCxnSpPr>
            <a:cxnSpLocks/>
          </p:cNvCxnSpPr>
          <p:nvPr/>
        </p:nvCxnSpPr>
        <p:spPr>
          <a:xfrm>
            <a:off x="4996878" y="5440362"/>
            <a:ext cx="5131570" cy="8398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901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B12F4-2167-5C97-CB55-885AA8AED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076C673B-5612-BB88-9978-2B04998D3633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剛剛儲存庫設定為私人，但如果要開放指定用戶，需要從這邊設定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D283983F-1566-54AB-4862-4CDCFECF7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儲存庫設定用戶權限</a:t>
            </a:r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D16AC5A4-77D1-188E-D5AA-4CAA14A955CF}"/>
              </a:ext>
            </a:extLst>
          </p:cNvPr>
          <p:cNvGrpSpPr/>
          <p:nvPr/>
        </p:nvGrpSpPr>
        <p:grpSpPr>
          <a:xfrm>
            <a:off x="695400" y="2572539"/>
            <a:ext cx="1632087" cy="1460287"/>
            <a:chOff x="5159896" y="2132857"/>
            <a:chExt cx="1368152" cy="1224135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83CF4BEE-C0EC-C5A3-111A-8422E09F19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6920" t="9795" r="56004" b="70507"/>
            <a:stretch/>
          </p:blipFill>
          <p:spPr>
            <a:xfrm>
              <a:off x="5159896" y="2132857"/>
              <a:ext cx="1368152" cy="1224135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93598C2-A971-2253-39E1-EB664B9F0AA5}"/>
                </a:ext>
              </a:extLst>
            </p:cNvPr>
            <p:cNvSpPr/>
            <p:nvPr/>
          </p:nvSpPr>
          <p:spPr>
            <a:xfrm>
              <a:off x="6240016" y="2619125"/>
              <a:ext cx="288032" cy="21080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48773337-E32C-735B-874B-5D19E6CB86F8}"/>
              </a:ext>
            </a:extLst>
          </p:cNvPr>
          <p:cNvGrpSpPr/>
          <p:nvPr/>
        </p:nvGrpSpPr>
        <p:grpSpPr>
          <a:xfrm>
            <a:off x="2855641" y="2204864"/>
            <a:ext cx="5616624" cy="2137145"/>
            <a:chOff x="2855640" y="2204864"/>
            <a:chExt cx="6623541" cy="2520280"/>
          </a:xfrm>
        </p:grpSpPr>
        <p:grpSp>
          <p:nvGrpSpPr>
            <p:cNvPr id="29" name="群組 28">
              <a:extLst>
                <a:ext uri="{FF2B5EF4-FFF2-40B4-BE49-F238E27FC236}">
                  <a16:creationId xmlns:a16="http://schemas.microsoft.com/office/drawing/2014/main" id="{6D5F4818-F16E-8A13-2546-B3BEBEC0BE75}"/>
                </a:ext>
              </a:extLst>
            </p:cNvPr>
            <p:cNvGrpSpPr/>
            <p:nvPr/>
          </p:nvGrpSpPr>
          <p:grpSpPr>
            <a:xfrm>
              <a:off x="2855640" y="2204864"/>
              <a:ext cx="6623541" cy="2520280"/>
              <a:chOff x="2656058" y="2237725"/>
              <a:chExt cx="7203533" cy="2740969"/>
            </a:xfrm>
          </p:grpSpPr>
          <p:pic>
            <p:nvPicPr>
              <p:cNvPr id="21" name="圖片 20">
                <a:extLst>
                  <a:ext uri="{FF2B5EF4-FFF2-40B4-BE49-F238E27FC236}">
                    <a16:creationId xmlns:a16="http://schemas.microsoft.com/office/drawing/2014/main" id="{BA45E63C-1581-CFD4-5190-D477292EAA9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1610" t="13384" r="55906" b="48162"/>
              <a:stretch/>
            </p:blipFill>
            <p:spPr>
              <a:xfrm>
                <a:off x="2656058" y="2237725"/>
                <a:ext cx="7203533" cy="2740969"/>
              </a:xfrm>
              <a:prstGeom prst="rect">
                <a:avLst/>
              </a:prstGeom>
            </p:spPr>
          </p:pic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26853DE5-CF0A-1DA9-832C-9A097B6CE759}"/>
                  </a:ext>
                </a:extLst>
              </p:cNvPr>
              <p:cNvSpPr/>
              <p:nvPr/>
            </p:nvSpPr>
            <p:spPr>
              <a:xfrm>
                <a:off x="2743093" y="3394831"/>
                <a:ext cx="400579" cy="21338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cxnSp>
            <p:nvCxnSpPr>
              <p:cNvPr id="17" name="直線單箭頭接點 16">
                <a:extLst>
                  <a:ext uri="{FF2B5EF4-FFF2-40B4-BE49-F238E27FC236}">
                    <a16:creationId xmlns:a16="http://schemas.microsoft.com/office/drawing/2014/main" id="{D7370CD5-F9AA-7F3E-5BF8-EB8A65A5B6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672" y="3429000"/>
                <a:ext cx="1080120" cy="17920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8484FFFA-4C73-0364-76D3-9605D9D22C9F}"/>
                  </a:ext>
                </a:extLst>
              </p:cNvPr>
              <p:cNvSpPr/>
              <p:nvPr/>
            </p:nvSpPr>
            <p:spPr>
              <a:xfrm>
                <a:off x="4223792" y="3504868"/>
                <a:ext cx="1800200" cy="28417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sp>
          <p:nvSpPr>
            <p:cNvPr id="32" name="文字方塊 31">
              <a:extLst>
                <a:ext uri="{FF2B5EF4-FFF2-40B4-BE49-F238E27FC236}">
                  <a16:creationId xmlns:a16="http://schemas.microsoft.com/office/drawing/2014/main" id="{E4B54B2B-3881-FB03-599C-BDE8485D18D1}"/>
                </a:ext>
              </a:extLst>
            </p:cNvPr>
            <p:cNvSpPr txBox="1"/>
            <p:nvPr/>
          </p:nvSpPr>
          <p:spPr>
            <a:xfrm>
              <a:off x="4297148" y="3701034"/>
              <a:ext cx="252028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協作者的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ID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是認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Gitea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用戶名</a:t>
              </a:r>
            </a:p>
          </p:txBody>
        </p:sp>
      </p:grpSp>
      <p:grpSp>
        <p:nvGrpSpPr>
          <p:cNvPr id="48" name="群組 47">
            <a:extLst>
              <a:ext uri="{FF2B5EF4-FFF2-40B4-BE49-F238E27FC236}">
                <a16:creationId xmlns:a16="http://schemas.microsoft.com/office/drawing/2014/main" id="{5FA495AD-E13C-D890-5578-AE6AB0F9B84E}"/>
              </a:ext>
            </a:extLst>
          </p:cNvPr>
          <p:cNvGrpSpPr/>
          <p:nvPr/>
        </p:nvGrpSpPr>
        <p:grpSpPr>
          <a:xfrm>
            <a:off x="2923503" y="4368651"/>
            <a:ext cx="8357073" cy="2099123"/>
            <a:chOff x="2923503" y="4368651"/>
            <a:chExt cx="8357073" cy="2099123"/>
          </a:xfrm>
        </p:grpSpPr>
        <p:pic>
          <p:nvPicPr>
            <p:cNvPr id="36" name="圖片 35">
              <a:extLst>
                <a:ext uri="{FF2B5EF4-FFF2-40B4-BE49-F238E27FC236}">
                  <a16:creationId xmlns:a16="http://schemas.microsoft.com/office/drawing/2014/main" id="{AA2CFAD2-1868-1028-4DEB-384E3BC9B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1610" t="13383" r="55906" b="48385"/>
            <a:stretch/>
          </p:blipFill>
          <p:spPr>
            <a:xfrm>
              <a:off x="2923503" y="4368651"/>
              <a:ext cx="5548762" cy="2099123"/>
            </a:xfrm>
            <a:prstGeom prst="rect">
              <a:avLst/>
            </a:prstGeom>
          </p:spPr>
        </p:pic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42BD92D2-D1C8-988F-CD7D-9998404D6179}"/>
                </a:ext>
              </a:extLst>
            </p:cNvPr>
            <p:cNvSpPr/>
            <p:nvPr/>
          </p:nvSpPr>
          <p:spPr>
            <a:xfrm>
              <a:off x="4049785" y="5330006"/>
              <a:ext cx="390031" cy="18722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50D3598E-4469-B554-5FF5-78C54F072E47}"/>
                </a:ext>
              </a:extLst>
            </p:cNvPr>
            <p:cNvSpPr/>
            <p:nvPr/>
          </p:nvSpPr>
          <p:spPr>
            <a:xfrm>
              <a:off x="7536160" y="5295662"/>
              <a:ext cx="936105" cy="72562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47" name="文字方塊 46">
              <a:extLst>
                <a:ext uri="{FF2B5EF4-FFF2-40B4-BE49-F238E27FC236}">
                  <a16:creationId xmlns:a16="http://schemas.microsoft.com/office/drawing/2014/main" id="{FD257878-2734-3DD4-8E84-D2BED3BC9D53}"/>
                </a:ext>
              </a:extLst>
            </p:cNvPr>
            <p:cNvSpPr txBox="1"/>
            <p:nvPr/>
          </p:nvSpPr>
          <p:spPr>
            <a:xfrm>
              <a:off x="8529974" y="5212561"/>
              <a:ext cx="275060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新增成功，</a:t>
              </a:r>
              <a:endParaRPr lang="en-US" altLang="zh-TW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這邊也可以設定該使用者的權限功能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803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9F6FF-2F77-F91A-03E2-D1A5BDBFC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33D54313-4AF8-619A-65A0-9D3717F0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設定帳戶公開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147BBF8-209B-8ABD-C32C-BDAB98CFB2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793" t="7323" r="42710" b="57765"/>
          <a:stretch/>
        </p:blipFill>
        <p:spPr>
          <a:xfrm>
            <a:off x="2639616" y="2348880"/>
            <a:ext cx="1345560" cy="2324149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BFF80EB9-28E7-432D-91E3-EEF5C8C742D9}"/>
              </a:ext>
            </a:extLst>
          </p:cNvPr>
          <p:cNvSpPr/>
          <p:nvPr/>
        </p:nvSpPr>
        <p:spPr>
          <a:xfrm>
            <a:off x="3049072" y="3510954"/>
            <a:ext cx="432048" cy="2514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40E6981D-2EFB-0B28-E2DF-379F038CD080}"/>
              </a:ext>
            </a:extLst>
          </p:cNvPr>
          <p:cNvGrpSpPr/>
          <p:nvPr/>
        </p:nvGrpSpPr>
        <p:grpSpPr>
          <a:xfrm>
            <a:off x="4201200" y="2276873"/>
            <a:ext cx="5832648" cy="4051478"/>
            <a:chOff x="2135560" y="2348880"/>
            <a:chExt cx="5832648" cy="4051478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04331B3B-D71B-3EFC-8D41-BE81AC4394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020" t="13435" r="55905" b="15089"/>
            <a:stretch/>
          </p:blipFill>
          <p:spPr>
            <a:xfrm>
              <a:off x="2135560" y="2348880"/>
              <a:ext cx="5832648" cy="4051478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73A6F21-5D41-06CF-1942-B55FC5BE2588}"/>
                </a:ext>
              </a:extLst>
            </p:cNvPr>
            <p:cNvSpPr/>
            <p:nvPr/>
          </p:nvSpPr>
          <p:spPr>
            <a:xfrm>
              <a:off x="3431704" y="5229200"/>
              <a:ext cx="1008112" cy="91442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453E49DF-D604-313A-64EB-4D19CD76D663}"/>
                </a:ext>
              </a:extLst>
            </p:cNvPr>
            <p:cNvSpPr txBox="1"/>
            <p:nvPr/>
          </p:nvSpPr>
          <p:spPr>
            <a:xfrm>
              <a:off x="4511824" y="5301208"/>
              <a:ext cx="275060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設為受限的話只有登入的人能瀏覽</a:t>
              </a:r>
            </a:p>
          </p:txBody>
        </p:sp>
      </p:grp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7E5CAFC1-C8EC-B423-36CB-E54EC711D29C}"/>
              </a:ext>
            </a:extLst>
          </p:cNvPr>
          <p:cNvSpPr txBox="1"/>
          <p:nvPr/>
        </p:nvSpPr>
        <p:spPr>
          <a:xfrm>
            <a:off x="609600" y="1417638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這邊設定只有個資的可見性，不影響儲存庫的訪問權限，要的話儲存庫那邊單獨設定</a:t>
            </a:r>
            <a:endParaRPr lang="en-US" altLang="zh-TW" sz="240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306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16357</TotalTime>
  <Words>753</Words>
  <Application>Microsoft Office PowerPoint</Application>
  <PresentationFormat>寬螢幕</PresentationFormat>
  <Paragraphs>80</Paragraphs>
  <Slides>21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29" baseType="lpstr">
      <vt:lpstr>system-ui-zh-tw</vt:lpstr>
      <vt:lpstr>微軟正黑體</vt:lpstr>
      <vt:lpstr>標楷體</vt:lpstr>
      <vt:lpstr>Arial</vt:lpstr>
      <vt:lpstr>Calibri</vt:lpstr>
      <vt:lpstr>Times New Roman</vt:lpstr>
      <vt:lpstr>Wingdings</vt:lpstr>
      <vt:lpstr>Office Theme</vt:lpstr>
      <vt:lpstr>Git使用手冊</vt:lpstr>
      <vt:lpstr>Git介紹</vt:lpstr>
      <vt:lpstr>Git 下載</vt:lpstr>
      <vt:lpstr>Git指令教學</vt:lpstr>
      <vt:lpstr>Gitea創建儲存庫</vt:lpstr>
      <vt:lpstr>Gitea-Pycharm教學</vt:lpstr>
      <vt:lpstr>Gitea帳戶設定Token-1</vt:lpstr>
      <vt:lpstr>Gitea帳戶設定Token-2</vt:lpstr>
      <vt:lpstr>Pycharm安裝Gitea套件包</vt:lpstr>
      <vt:lpstr>Gitea推送儲存庫(Pycharm)-1</vt:lpstr>
      <vt:lpstr>Gitea推送儲存庫(Pycharm)-2</vt:lpstr>
      <vt:lpstr>Gitea推送儲存庫(Pycharm)-3</vt:lpstr>
      <vt:lpstr>Gitea推送儲存庫(Pycharm)-4</vt:lpstr>
      <vt:lpstr>Gitea-VS教學</vt:lpstr>
      <vt:lpstr>Gitea推送儲存庫(VS)</vt:lpstr>
      <vt:lpstr>Gitea更新儲存庫(更新專案)</vt:lpstr>
      <vt:lpstr>Gitea推送儲存庫2-1(提交)</vt:lpstr>
      <vt:lpstr>Gitea推送儲存庫2-2(分支)</vt:lpstr>
      <vt:lpstr>Gitea儲存庫設定用戶權限</vt:lpstr>
      <vt:lpstr>Gitea設定帳戶公開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Lin Weiting</cp:lastModifiedBy>
  <cp:revision>593</cp:revision>
  <dcterms:created xsi:type="dcterms:W3CDTF">2019-06-26T06:06:21Z</dcterms:created>
  <dcterms:modified xsi:type="dcterms:W3CDTF">2024-02-25T09:34:35Z</dcterms:modified>
</cp:coreProperties>
</file>