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8" r:id="rId2"/>
    <p:sldId id="739" r:id="rId3"/>
    <p:sldId id="742" r:id="rId4"/>
    <p:sldId id="743" r:id="rId5"/>
    <p:sldId id="491" r:id="rId6"/>
    <p:sldId id="745" r:id="rId7"/>
    <p:sldId id="746" r:id="rId8"/>
    <p:sldId id="747" r:id="rId9"/>
    <p:sldId id="748" r:id="rId10"/>
    <p:sldId id="749" r:id="rId11"/>
    <p:sldId id="750" r:id="rId12"/>
    <p:sldId id="25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308"/>
            <p14:sldId id="739"/>
            <p14:sldId id="742"/>
            <p14:sldId id="743"/>
            <p14:sldId id="491"/>
            <p14:sldId id="745"/>
            <p14:sldId id="746"/>
            <p14:sldId id="747"/>
            <p14:sldId id="748"/>
            <p14:sldId id="749"/>
            <p14:sldId id="750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66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20" d="100"/>
          <a:sy n="120" d="100"/>
        </p:scale>
        <p:origin x="234" y="90"/>
      </p:cViewPr>
      <p:guideLst>
        <p:guide orient="horz" pos="243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2024/3/19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2024/3/19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7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5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6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7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8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19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2024/3/19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69" r:id="rId4"/>
    <p:sldLayoutId id="2147483757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  <p:sldLayoutId id="2147483768" r:id="rId12"/>
    <p:sldLayoutId id="21474837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download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584" y="2380816"/>
            <a:ext cx="9398981" cy="824137"/>
          </a:xfrm>
        </p:spPr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使用手冊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 林維庭、洪晟翔</a:t>
            </a:r>
          </a:p>
        </p:txBody>
      </p:sp>
    </p:spTree>
    <p:extLst>
      <p:ext uri="{BB962C8B-B14F-4D97-AF65-F5344CB8AC3E}">
        <p14:creationId xmlns:p14="http://schemas.microsoft.com/office/powerpoint/2010/main" val="34511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A4DFACE-85DC-5ADA-9F58-502A3421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/>
              <a:t>Git</a:t>
            </a:r>
            <a:r>
              <a:rPr lang="zh-TW" altLang="en-US" sz="2400" dirty="0"/>
              <a:t>是版本控制系統，而</a:t>
            </a:r>
            <a:r>
              <a:rPr lang="en-US" altLang="zh-TW" sz="2400" dirty="0" err="1"/>
              <a:t>github</a:t>
            </a:r>
            <a:r>
              <a:rPr lang="zh-TW" altLang="en-US" sz="2400" dirty="0"/>
              <a:t>、</a:t>
            </a:r>
            <a:r>
              <a:rPr lang="en-US" altLang="zh-TW" sz="2400" dirty="0" err="1"/>
              <a:t>gitlab</a:t>
            </a:r>
            <a:r>
              <a:rPr lang="zh-TW" altLang="en-US" sz="2400" dirty="0"/>
              <a:t>等網站則是在網路上提供遠端儲存空間</a:t>
            </a:r>
            <a:r>
              <a:rPr lang="en-US" altLang="zh-TW" sz="2400" dirty="0"/>
              <a:t>remote repository</a:t>
            </a:r>
            <a:r>
              <a:rPr lang="zh-TW" altLang="en-US" sz="2400" dirty="0"/>
              <a:t>，讓我們只要能連上網路就能隨時存取自己的</a:t>
            </a:r>
            <a:r>
              <a:rPr lang="en-US" altLang="zh-TW" sz="2400" dirty="0"/>
              <a:t>Code</a:t>
            </a:r>
            <a:r>
              <a:rPr lang="zh-TW" altLang="en-US" sz="2400" dirty="0"/>
              <a:t>。</a:t>
            </a:r>
            <a:endParaRPr lang="en-US" altLang="zh-TW" sz="2400" dirty="0"/>
          </a:p>
          <a:p>
            <a:r>
              <a:rPr lang="en-US" altLang="zh-TW" sz="2400" dirty="0"/>
              <a:t>git</a:t>
            </a:r>
            <a:r>
              <a:rPr lang="zh-TW" altLang="en-US" sz="2400" dirty="0"/>
              <a:t>在記錄版本之間的更動、新增、刪除的方式採用的是快照</a:t>
            </a:r>
            <a:r>
              <a:rPr lang="en-US" altLang="zh-TW" sz="2400" dirty="0"/>
              <a:t>(snapshot)</a:t>
            </a:r>
            <a:r>
              <a:rPr lang="zh-TW" altLang="en-US" sz="2400" dirty="0"/>
              <a:t>。</a:t>
            </a:r>
            <a:r>
              <a:rPr lang="en-US" altLang="zh-TW" sz="2400" dirty="0"/>
              <a:t>git</a:t>
            </a:r>
            <a:r>
              <a:rPr lang="zh-TW" altLang="en-US" sz="2400" dirty="0"/>
              <a:t>採用這種方式，只會紀錄版本與版本之間的相異之處。如此一來就能讓速度提升，也讓其所占的體積減小了</a:t>
            </a:r>
            <a:r>
              <a:rPr lang="zh-TW" altLang="en-US" sz="2400"/>
              <a:t>不少。</a:t>
            </a:r>
            <a:endParaRPr lang="en-US" altLang="zh-TW" sz="2400"/>
          </a:p>
          <a:p>
            <a:r>
              <a:rPr lang="en-US" altLang="zh-TW" sz="2400">
                <a:solidFill>
                  <a:srgbClr val="FF0000"/>
                </a:solidFill>
              </a:rPr>
              <a:t>Gitea</a:t>
            </a:r>
            <a:r>
              <a:rPr lang="zh-TW" altLang="en-US" sz="2400">
                <a:solidFill>
                  <a:srgbClr val="FF0000"/>
                </a:solidFill>
              </a:rPr>
              <a:t>和</a:t>
            </a:r>
            <a:r>
              <a:rPr lang="en-US" altLang="zh-TW" sz="2400">
                <a:solidFill>
                  <a:srgbClr val="FF0000"/>
                </a:solidFill>
              </a:rPr>
              <a:t>Github</a:t>
            </a:r>
            <a:r>
              <a:rPr lang="zh-TW" altLang="en-US" sz="2400">
                <a:solidFill>
                  <a:srgbClr val="FF0000"/>
                </a:solidFill>
              </a:rPr>
              <a:t>都是同等的平台，只是</a:t>
            </a:r>
            <a:r>
              <a:rPr lang="en-US" altLang="zh-TW" sz="2400">
                <a:solidFill>
                  <a:srgbClr val="FF0000"/>
                </a:solidFill>
              </a:rPr>
              <a:t>Github</a:t>
            </a:r>
            <a:r>
              <a:rPr lang="zh-TW" altLang="en-US" sz="2400">
                <a:solidFill>
                  <a:srgbClr val="FF0000"/>
                </a:solidFill>
              </a:rPr>
              <a:t>不支援自己架設雲端空間在上面，註冊帳號會送一些小額空間沒錯，但不夠用時需要再花費購買額外空間，</a:t>
            </a:r>
            <a:r>
              <a:rPr lang="en-US" altLang="zh-TW" sz="2400">
                <a:solidFill>
                  <a:srgbClr val="FF0000"/>
                </a:solidFill>
              </a:rPr>
              <a:t>Gitea</a:t>
            </a:r>
            <a:r>
              <a:rPr lang="zh-TW" altLang="en-US" sz="2400">
                <a:solidFill>
                  <a:srgbClr val="FF0000"/>
                </a:solidFill>
              </a:rPr>
              <a:t>則是可以自己架設雲端在上面，因此選擇使用</a:t>
            </a:r>
            <a:r>
              <a:rPr lang="en-US" altLang="zh-TW" sz="2400">
                <a:solidFill>
                  <a:srgbClr val="FF0000"/>
                </a:solidFill>
              </a:rPr>
              <a:t>Gitea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37645308-2F15-F82F-DF5F-21A7E144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13602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A43B716-22AD-460D-9E5F-6B22BE603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77" y="2224900"/>
            <a:ext cx="5680671" cy="293868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9627C3F-DA1A-36A9-0867-436441B3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800877"/>
          </a:xfrm>
        </p:spPr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/>
              <a:t>Git (</a:t>
            </a:r>
            <a:r>
              <a:rPr lang="zh-TW" altLang="en-US" dirty="0">
                <a:hlinkClick r:id="rId3"/>
              </a:rPr>
              <a:t>連結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991F2E62-6E0A-EC33-4A55-913AC34D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 下載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334BC5-636A-A4C0-050C-39DCA762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07" y="2797178"/>
            <a:ext cx="4309708" cy="1794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371EAD-47B3-0268-11AC-D9872E6C249E}"/>
              </a:ext>
            </a:extLst>
          </p:cNvPr>
          <p:cNvSpPr/>
          <p:nvPr/>
        </p:nvSpPr>
        <p:spPr>
          <a:xfrm>
            <a:off x="2998236" y="3694452"/>
            <a:ext cx="541176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8779055-B664-B414-D041-2A031CB3DEB1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3539412" y="3792735"/>
            <a:ext cx="4282751" cy="314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A60DD16-21E4-38F2-1F03-5E0FEA701C91}"/>
              </a:ext>
            </a:extLst>
          </p:cNvPr>
          <p:cNvSpPr/>
          <p:nvPr/>
        </p:nvSpPr>
        <p:spPr>
          <a:xfrm>
            <a:off x="7822163" y="4009040"/>
            <a:ext cx="1371600" cy="196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144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717BF4A-A247-8D22-754D-8BCE296C4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018591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/>
              <a:t>目的：別人發給你一個</a:t>
            </a:r>
            <a:r>
              <a:rPr lang="en-US" altLang="zh-TW" dirty="0"/>
              <a:t>git</a:t>
            </a:r>
            <a:r>
              <a:rPr lang="zh-TW" altLang="en-US" dirty="0"/>
              <a:t>網址，而你不想到網站下載</a:t>
            </a:r>
            <a:r>
              <a:rPr lang="en-US" altLang="zh-TW" dirty="0"/>
              <a:t>zip</a:t>
            </a:r>
            <a:r>
              <a:rPr lang="zh-TW" altLang="en-US" dirty="0"/>
              <a:t>再解壓縮</a:t>
            </a:r>
          </a:p>
          <a:p>
            <a:r>
              <a:rPr lang="zh-TW" altLang="en-US" dirty="0"/>
              <a:t>用法：到你想要放下載檔案的位置右鍵，抓取檔案</a:t>
            </a:r>
            <a:endParaRPr lang="en-US" altLang="zh-TW" dirty="0"/>
          </a:p>
          <a:p>
            <a:pPr lvl="1"/>
            <a:r>
              <a:rPr lang="en-US" altLang="zh-TW" dirty="0"/>
              <a:t>git clone + </a:t>
            </a:r>
            <a:r>
              <a:rPr lang="fr-FR" altLang="zh-TW" dirty="0"/>
              <a:t>http :// 140.25.21.65 : 8418 / M11212051 / </a:t>
            </a:r>
            <a:r>
              <a:rPr lang="fr-FR" altLang="zh-TW" dirty="0" err="1"/>
              <a:t>JWTdemo.git</a:t>
            </a:r>
            <a:endParaRPr lang="fr-FR" altLang="zh-TW" dirty="0"/>
          </a:p>
          <a:p>
            <a:pPr marL="457200" lvl="1" indent="0">
              <a:buNone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257FDC-1D1B-B7A4-34E8-7957D657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Git</a:t>
            </a:r>
            <a:r>
              <a:rPr lang="zh-TW" altLang="en-US"/>
              <a:t>指令教學</a:t>
            </a:r>
            <a:endParaRPr lang="zh-TW" altLang="en-US" dirty="0"/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CE83494F-1AD9-5D72-2C3B-729BCD79E140}"/>
              </a:ext>
            </a:extLst>
          </p:cNvPr>
          <p:cNvGrpSpPr/>
          <p:nvPr/>
        </p:nvGrpSpPr>
        <p:grpSpPr>
          <a:xfrm>
            <a:off x="1055440" y="2618792"/>
            <a:ext cx="9576680" cy="3712245"/>
            <a:chOff x="609600" y="2492896"/>
            <a:chExt cx="9576680" cy="3712245"/>
          </a:xfrm>
        </p:grpSpPr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F80932F0-DA18-C91B-29B7-2A970E0495B0}"/>
                </a:ext>
              </a:extLst>
            </p:cNvPr>
            <p:cNvGrpSpPr/>
            <p:nvPr/>
          </p:nvGrpSpPr>
          <p:grpSpPr>
            <a:xfrm>
              <a:off x="609600" y="2820765"/>
              <a:ext cx="3787194" cy="3384376"/>
              <a:chOff x="609600" y="2820765"/>
              <a:chExt cx="3787194" cy="3384376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5B4D7DAD-CF45-B705-92E3-3FC2C4C72A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3382" t="26113" r="70590" b="27950"/>
              <a:stretch/>
            </p:blipFill>
            <p:spPr>
              <a:xfrm>
                <a:off x="609600" y="2820765"/>
                <a:ext cx="3673887" cy="3384376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E7825CD-36E2-BA8F-D217-0802E80F27FD}"/>
                  </a:ext>
                </a:extLst>
              </p:cNvPr>
              <p:cNvSpPr/>
              <p:nvPr/>
            </p:nvSpPr>
            <p:spPr>
              <a:xfrm>
                <a:off x="2275689" y="5303704"/>
                <a:ext cx="1011999" cy="14636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0DD2B8-7B50-1D21-0A5C-B9D4AC003B36}"/>
                  </a:ext>
                </a:extLst>
              </p:cNvPr>
              <p:cNvSpPr txBox="1"/>
              <p:nvPr/>
            </p:nvSpPr>
            <p:spPr>
              <a:xfrm>
                <a:off x="3342017" y="5194367"/>
                <a:ext cx="10547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開啟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終端</a:t>
                </a:r>
              </a:p>
            </p:txBody>
          </p:sp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1286511D-6753-C25D-BA2F-B623E0111AEA}"/>
                </a:ext>
              </a:extLst>
            </p:cNvPr>
            <p:cNvGrpSpPr/>
            <p:nvPr/>
          </p:nvGrpSpPr>
          <p:grpSpPr>
            <a:xfrm>
              <a:off x="4863507" y="2492896"/>
              <a:ext cx="5322773" cy="3076025"/>
              <a:chOff x="4863507" y="2492896"/>
              <a:chExt cx="5322773" cy="3076025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286C3DEF-BD79-6B56-A3D3-FC903EB80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3507" y="2492896"/>
                <a:ext cx="3908103" cy="2355353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A928A2-6B72-A86B-F9A4-35C061DC2BB7}"/>
                  </a:ext>
                </a:extLst>
              </p:cNvPr>
              <p:cNvSpPr/>
              <p:nvPr/>
            </p:nvSpPr>
            <p:spPr>
              <a:xfrm>
                <a:off x="4943872" y="3212977"/>
                <a:ext cx="280831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32" name="圖片 31">
                <a:extLst>
                  <a:ext uri="{FF2B5EF4-FFF2-40B4-BE49-F238E27FC236}">
                    <a16:creationId xmlns:a16="http://schemas.microsoft.com/office/drawing/2014/main" id="{DF4980F7-2AC7-CF7C-EE91-3F7A55C2F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06" t="715" r="61654" b="65526"/>
              <a:stretch/>
            </p:blipFill>
            <p:spPr>
              <a:xfrm>
                <a:off x="6348028" y="3670572"/>
                <a:ext cx="3838252" cy="1898349"/>
              </a:xfrm>
              <a:prstGeom prst="rect">
                <a:avLst/>
              </a:prstGeom>
            </p:spPr>
          </p:pic>
          <p:cxnSp>
            <p:nvCxnSpPr>
              <p:cNvPr id="33" name="直線單箭頭接點 32">
                <a:extLst>
                  <a:ext uri="{FF2B5EF4-FFF2-40B4-BE49-F238E27FC236}">
                    <a16:creationId xmlns:a16="http://schemas.microsoft.com/office/drawing/2014/main" id="{9EFF5ACF-A483-CE21-2581-7FE02696E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4270" y="3356993"/>
                <a:ext cx="1832010" cy="13347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A9EAC39-F803-ED3D-DF4D-F98620D44568}"/>
                  </a:ext>
                </a:extLst>
              </p:cNvPr>
              <p:cNvSpPr/>
              <p:nvPr/>
            </p:nvSpPr>
            <p:spPr>
              <a:xfrm>
                <a:off x="8256451" y="4691753"/>
                <a:ext cx="791877" cy="2415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617D7C3E-79CD-B6E0-5F5F-2080E9A2B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3672" y="3284984"/>
              <a:ext cx="1800200" cy="20187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93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2BFDB7A8-205C-D26B-BA8E-F3D36BFA3A87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一個儲存庫只能放一個專案程式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DDE5A12-024F-36FE-5FFE-A6790515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創建儲存庫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86300437-B350-338A-D025-F1EC365175FC}"/>
              </a:ext>
            </a:extLst>
          </p:cNvPr>
          <p:cNvGrpSpPr/>
          <p:nvPr/>
        </p:nvGrpSpPr>
        <p:grpSpPr>
          <a:xfrm>
            <a:off x="1052750" y="2890813"/>
            <a:ext cx="2311321" cy="1440160"/>
            <a:chOff x="156867" y="2915012"/>
            <a:chExt cx="2311321" cy="14401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ABE96B-4F86-1D1A-27C5-8AD26457C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2385" t="6941" b="78297"/>
            <a:stretch/>
          </p:blipFill>
          <p:spPr>
            <a:xfrm>
              <a:off x="156867" y="2915012"/>
              <a:ext cx="2311321" cy="144016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598B18-FA97-A492-B358-A0A424C9E439}"/>
                </a:ext>
              </a:extLst>
            </p:cNvPr>
            <p:cNvSpPr/>
            <p:nvPr/>
          </p:nvSpPr>
          <p:spPr>
            <a:xfrm>
              <a:off x="588916" y="3275052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D1C009CE-3F0E-9053-FD81-484FCBD5E28A}"/>
              </a:ext>
            </a:extLst>
          </p:cNvPr>
          <p:cNvGrpSpPr/>
          <p:nvPr/>
        </p:nvGrpSpPr>
        <p:grpSpPr>
          <a:xfrm>
            <a:off x="4583832" y="2204864"/>
            <a:ext cx="5265929" cy="3648173"/>
            <a:chOff x="5231904" y="2420888"/>
            <a:chExt cx="5265929" cy="3648173"/>
          </a:xfrm>
        </p:grpSpPr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0C9045F9-FE30-E491-EAD6-9B7AB0B2773E}"/>
                </a:ext>
              </a:extLst>
            </p:cNvPr>
            <p:cNvGrpSpPr/>
            <p:nvPr/>
          </p:nvGrpSpPr>
          <p:grpSpPr>
            <a:xfrm>
              <a:off x="5231904" y="2420888"/>
              <a:ext cx="5265929" cy="2880320"/>
              <a:chOff x="3411356" y="2194932"/>
              <a:chExt cx="5265929" cy="2880320"/>
            </a:xfrm>
          </p:grpSpPr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6A651E53-9A31-4295-0BCA-F2531ED706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8778" t="15108" r="32873" b="41278"/>
              <a:stretch/>
            </p:blipFill>
            <p:spPr>
              <a:xfrm>
                <a:off x="3501572" y="2194932"/>
                <a:ext cx="3456384" cy="2880320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B564C61-F8AA-8346-FDBF-B760E7848884}"/>
                  </a:ext>
                </a:extLst>
              </p:cNvPr>
              <p:cNvSpPr/>
              <p:nvPr/>
            </p:nvSpPr>
            <p:spPr>
              <a:xfrm>
                <a:off x="3411356" y="3196876"/>
                <a:ext cx="518861" cy="2466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C2F20AA-EC11-407E-E065-5277BBB621FF}"/>
                  </a:ext>
                </a:extLst>
              </p:cNvPr>
              <p:cNvSpPr/>
              <p:nvPr/>
            </p:nvSpPr>
            <p:spPr>
              <a:xfrm>
                <a:off x="3501572" y="3655286"/>
                <a:ext cx="452237" cy="2466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6342E0A-A843-2072-017C-C73B863F2AA5}"/>
                  </a:ext>
                </a:extLst>
              </p:cNvPr>
              <p:cNvSpPr/>
              <p:nvPr/>
            </p:nvSpPr>
            <p:spPr>
              <a:xfrm>
                <a:off x="3670786" y="4034138"/>
                <a:ext cx="301491" cy="1591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A9BAE6F6-3701-23D1-7329-6D7DAC51CCB9}"/>
                  </a:ext>
                </a:extLst>
              </p:cNvPr>
              <p:cNvSpPr txBox="1"/>
              <p:nvPr/>
            </p:nvSpPr>
            <p:spPr>
              <a:xfrm>
                <a:off x="5577054" y="3604534"/>
                <a:ext cx="310023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設定權限為私人的話就是除了特定人士以外，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其他人無法</a:t>
                </a:r>
                <a:r>
                  <a:rPr lang="en-US" altLang="zh-TW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git clone</a:t>
                </a:r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你的檔案下來，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  <a:p>
                <a:r>
                  <a:rPr lang="zh-TW" altLang="en-US" sz="120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Arial" panose="020B0604020202020204" pitchFamily="34" charset="0"/>
                  </a:rPr>
                  <a:t>通常都是勾私人後面再來設定，以防外洩</a:t>
                </a:r>
                <a:endPara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DD88D611-FC55-F8F1-2965-2AE71D0F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1904" y="5422730"/>
              <a:ext cx="3542851" cy="646331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127281F-FAEF-5354-3DDB-E4A83439EA1A}"/>
                </a:ext>
              </a:extLst>
            </p:cNvPr>
            <p:cNvSpPr/>
            <p:nvPr/>
          </p:nvSpPr>
          <p:spPr>
            <a:xfrm>
              <a:off x="6312024" y="5737542"/>
              <a:ext cx="720080" cy="2837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300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E6BC5-96EC-28A5-28CA-E4E09BE6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631C6FF5-E541-7EBC-12B6-2442161DDC74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VS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先隨便建一支空白專案，推送到剛剛建立的儲存庫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F09D506A-52F1-7DDB-399E-C6E955EE5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802872C-CBCF-2E47-9F11-916B8AE8FE21}"/>
              </a:ext>
            </a:extLst>
          </p:cNvPr>
          <p:cNvGrpSpPr/>
          <p:nvPr/>
        </p:nvGrpSpPr>
        <p:grpSpPr>
          <a:xfrm>
            <a:off x="407368" y="2101144"/>
            <a:ext cx="2770286" cy="2088232"/>
            <a:chOff x="839416" y="2636912"/>
            <a:chExt cx="3260560" cy="2457799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6B03ACB-DC2A-3568-B866-A61E1443D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" r="86620" b="68618"/>
            <a:stretch/>
          </p:blipFill>
          <p:spPr>
            <a:xfrm>
              <a:off x="839416" y="2636912"/>
              <a:ext cx="3260560" cy="24577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257AFD9-8D76-A966-61DA-A075D6372FBD}"/>
                </a:ext>
              </a:extLst>
            </p:cNvPr>
            <p:cNvSpPr/>
            <p:nvPr/>
          </p:nvSpPr>
          <p:spPr>
            <a:xfrm>
              <a:off x="2251409" y="2949996"/>
              <a:ext cx="1368613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D980A8FC-C438-08C6-D8A2-B81BFC30E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7" t="12928" r="19288" b="61994"/>
          <a:stretch/>
        </p:blipFill>
        <p:spPr>
          <a:xfrm>
            <a:off x="3503712" y="2021332"/>
            <a:ext cx="7560840" cy="165618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AED0C97-4FA8-C6F7-6977-1D73F9ABA3FE}"/>
              </a:ext>
            </a:extLst>
          </p:cNvPr>
          <p:cNvSpPr/>
          <p:nvPr/>
        </p:nvSpPr>
        <p:spPr>
          <a:xfrm>
            <a:off x="10514771" y="3051304"/>
            <a:ext cx="595815" cy="474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5FEC3F9D-BD41-DD8C-A074-D49D28868187}"/>
              </a:ext>
            </a:extLst>
          </p:cNvPr>
          <p:cNvCxnSpPr>
            <a:stCxn id="5" idx="3"/>
          </p:cNvCxnSpPr>
          <p:nvPr/>
        </p:nvCxnSpPr>
        <p:spPr>
          <a:xfrm>
            <a:off x="2769869" y="2458922"/>
            <a:ext cx="7744902" cy="682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46D8FA17-045C-29A4-3B11-109CB5114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046" y="3677517"/>
            <a:ext cx="4254323" cy="312044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87AB86E-E199-9C00-EA0E-66A14C74EBAD}"/>
              </a:ext>
            </a:extLst>
          </p:cNvPr>
          <p:cNvSpPr/>
          <p:nvPr/>
        </p:nvSpPr>
        <p:spPr>
          <a:xfrm>
            <a:off x="5364207" y="5446045"/>
            <a:ext cx="1728192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A41A8F1D-5EF5-ED3E-3789-259016A62404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6708068" y="5594923"/>
            <a:ext cx="36004" cy="930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519C3D-4B2D-E3BB-0CB0-EB230576B84D}"/>
              </a:ext>
            </a:extLst>
          </p:cNvPr>
          <p:cNvSpPr/>
          <p:nvPr/>
        </p:nvSpPr>
        <p:spPr>
          <a:xfrm>
            <a:off x="6456040" y="6525344"/>
            <a:ext cx="504056" cy="14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9F5586E5-CE46-4EC9-0E94-025EA09E6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172" y="4269899"/>
            <a:ext cx="4529701" cy="1656184"/>
          </a:xfrm>
          <a:prstGeom prst="rect">
            <a:avLst/>
          </a:prstGeom>
        </p:spPr>
      </p:pic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3D7A013A-207C-0CAB-CFB6-46BF69D63CA6}"/>
              </a:ext>
            </a:extLst>
          </p:cNvPr>
          <p:cNvCxnSpPr>
            <a:cxnSpLocks/>
            <a:stCxn id="13" idx="1"/>
            <a:endCxn id="22" idx="0"/>
          </p:cNvCxnSpPr>
          <p:nvPr/>
        </p:nvCxnSpPr>
        <p:spPr>
          <a:xfrm flipH="1">
            <a:off x="6228303" y="3288691"/>
            <a:ext cx="4286468" cy="21573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FE5834BA-289B-1F5D-1897-436FA6E58A4C}"/>
              </a:ext>
            </a:extLst>
          </p:cNvPr>
          <p:cNvSpPr/>
          <p:nvPr/>
        </p:nvSpPr>
        <p:spPr>
          <a:xfrm>
            <a:off x="7577737" y="5166760"/>
            <a:ext cx="4476136" cy="694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EE95185-D3C4-6D78-98E6-AC8B65ACCDD9}"/>
              </a:ext>
            </a:extLst>
          </p:cNvPr>
          <p:cNvSpPr txBox="1"/>
          <p:nvPr/>
        </p:nvSpPr>
        <p:spPr>
          <a:xfrm>
            <a:off x="8371537" y="5874312"/>
            <a:ext cx="10547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完成推送</a:t>
            </a:r>
          </a:p>
        </p:txBody>
      </p:sp>
    </p:spTree>
    <p:extLst>
      <p:ext uri="{BB962C8B-B14F-4D97-AF65-F5344CB8AC3E}">
        <p14:creationId xmlns:p14="http://schemas.microsoft.com/office/powerpoint/2010/main" val="159412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FCF5-0AEE-9AB9-4295-08862A24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A436F18F-F925-AAA6-4495-AD216B40AAF7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專案已經綁定儲存庫，可以說是這個專案可以很多人同時協作，假設我們今天在異地要更改專案，有兩種方式，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與新增分支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D43FCA1-1079-61B8-8CF1-497F46FB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更新儲存庫</a:t>
            </a:r>
            <a:r>
              <a:rPr lang="en-US" altLang="zh-TW"/>
              <a:t>(</a:t>
            </a:r>
            <a:r>
              <a:rPr lang="zh-TW" altLang="en-US"/>
              <a:t>更新專案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CFC633C-D13C-AF6A-FF77-57E28E2AF7D2}"/>
              </a:ext>
            </a:extLst>
          </p:cNvPr>
          <p:cNvGrpSpPr/>
          <p:nvPr/>
        </p:nvGrpSpPr>
        <p:grpSpPr>
          <a:xfrm>
            <a:off x="3575720" y="2996952"/>
            <a:ext cx="3567161" cy="3087043"/>
            <a:chOff x="407368" y="2924944"/>
            <a:chExt cx="3567161" cy="3087043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CDE5EB3A-282A-4480-4E05-653DEF1BA2EA}"/>
                </a:ext>
              </a:extLst>
            </p:cNvPr>
            <p:cNvGrpSpPr/>
            <p:nvPr/>
          </p:nvGrpSpPr>
          <p:grpSpPr>
            <a:xfrm>
              <a:off x="407368" y="2924944"/>
              <a:ext cx="3567161" cy="2808312"/>
              <a:chOff x="551384" y="2924944"/>
              <a:chExt cx="4295800" cy="3381946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E7F6B434-3CF1-3546-4CFA-9322B006F2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64765" b="48912"/>
              <a:stretch/>
            </p:blipFill>
            <p:spPr>
              <a:xfrm>
                <a:off x="551384" y="2924944"/>
                <a:ext cx="4295800" cy="3381946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81E203-C40C-CD1D-9756-4166DF09CCBD}"/>
                  </a:ext>
                </a:extLst>
              </p:cNvPr>
              <p:cNvSpPr/>
              <p:nvPr/>
            </p:nvSpPr>
            <p:spPr>
              <a:xfrm>
                <a:off x="695400" y="4725144"/>
                <a:ext cx="288032" cy="1440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12BE690-D416-D32D-16E0-F213DF0CA9FD}"/>
                  </a:ext>
                </a:extLst>
              </p:cNvPr>
              <p:cNvSpPr/>
              <p:nvPr/>
            </p:nvSpPr>
            <p:spPr>
              <a:xfrm>
                <a:off x="3503712" y="5805263"/>
                <a:ext cx="504056" cy="3383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C4127BC-7ECA-13AF-22B3-3EE0CF54401C}"/>
                </a:ext>
              </a:extLst>
            </p:cNvPr>
            <p:cNvSpPr txBox="1"/>
            <p:nvPr/>
          </p:nvSpPr>
          <p:spPr>
            <a:xfrm>
              <a:off x="839416" y="5734988"/>
              <a:ext cx="29523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可以看到改程式時專案會提醒有所異動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71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5B2-EBC6-6C2B-F8E4-214299B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3867A6E7-7C39-C5FC-B919-75D0D69ED636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提交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小改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ABB3E75-5B28-B40D-CBB9-1385956D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2-1(</a:t>
            </a:r>
            <a:r>
              <a:rPr lang="zh-TW" altLang="en-US"/>
              <a:t>提交</a:t>
            </a:r>
            <a:r>
              <a:rPr lang="en-US" altLang="zh-TW"/>
              <a:t>)</a:t>
            </a:r>
            <a:endParaRPr lang="zh-TW" altLang="en-US"/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C9FA04C4-1565-D84F-4930-BD1AB1C25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9" t="14731" r="19324" b="47106"/>
          <a:stretch/>
        </p:blipFill>
        <p:spPr>
          <a:xfrm>
            <a:off x="5039249" y="2708770"/>
            <a:ext cx="6881043" cy="2229968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74FF6F72-C07D-204D-55B7-B317E08A83E3}"/>
              </a:ext>
            </a:extLst>
          </p:cNvPr>
          <p:cNvGrpSpPr/>
          <p:nvPr/>
        </p:nvGrpSpPr>
        <p:grpSpPr>
          <a:xfrm>
            <a:off x="263352" y="2564904"/>
            <a:ext cx="4789121" cy="2373834"/>
            <a:chOff x="407368" y="2780928"/>
            <a:chExt cx="4789121" cy="2373834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E4BE214B-8A56-6329-7589-8946AD889BF6}"/>
                </a:ext>
              </a:extLst>
            </p:cNvPr>
            <p:cNvGrpSpPr/>
            <p:nvPr/>
          </p:nvGrpSpPr>
          <p:grpSpPr>
            <a:xfrm>
              <a:off x="407368" y="2780928"/>
              <a:ext cx="4789121" cy="2373834"/>
              <a:chOff x="5159896" y="2834045"/>
              <a:chExt cx="4789121" cy="237383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18760E84-F826-3C78-77C1-9DB4161D08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87209" b="66537"/>
              <a:stretch/>
            </p:blipFill>
            <p:spPr>
              <a:xfrm>
                <a:off x="5159896" y="2852936"/>
                <a:ext cx="2391958" cy="2011362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604F70D-43B5-E17D-F8B4-A3D4B628DB0E}"/>
                  </a:ext>
                </a:extLst>
              </p:cNvPr>
              <p:cNvSpPr/>
              <p:nvPr/>
            </p:nvSpPr>
            <p:spPr>
              <a:xfrm>
                <a:off x="6240016" y="3253391"/>
                <a:ext cx="720080" cy="17560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CF5135D3-F7D9-8C41-4EC8-FCE4B9CFD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81303" b="64141"/>
              <a:stretch/>
            </p:blipFill>
            <p:spPr>
              <a:xfrm>
                <a:off x="7669441" y="2834045"/>
                <a:ext cx="2279576" cy="2373834"/>
              </a:xfrm>
              <a:prstGeom prst="rect">
                <a:avLst/>
              </a:prstGeom>
            </p:spPr>
          </p:pic>
          <p:cxnSp>
            <p:nvCxnSpPr>
              <p:cNvPr id="25" name="直線單箭頭接點 24">
                <a:extLst>
                  <a:ext uri="{FF2B5EF4-FFF2-40B4-BE49-F238E27FC236}">
                    <a16:creationId xmlns:a16="http://schemas.microsoft.com/office/drawing/2014/main" id="{5FC18EE1-24B9-98A9-056C-799BC398A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1950" y="3341195"/>
                <a:ext cx="902527" cy="83461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1889F39B-5E5A-6183-2E79-804BD0BB19F3}"/>
                  </a:ext>
                </a:extLst>
              </p:cNvPr>
              <p:cNvSpPr/>
              <p:nvPr/>
            </p:nvSpPr>
            <p:spPr>
              <a:xfrm>
                <a:off x="7687836" y="4175812"/>
                <a:ext cx="629677" cy="227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A7E230BA-926F-1739-9394-E17935D3D3B0}"/>
                </a:ext>
              </a:extLst>
            </p:cNvPr>
            <p:cNvSpPr txBox="1"/>
            <p:nvPr/>
          </p:nvSpPr>
          <p:spPr>
            <a:xfrm>
              <a:off x="3610187" y="4097033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提交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615A105-3387-4CF0-97E3-EE7D813B60E1}"/>
                </a:ext>
              </a:extLst>
            </p:cNvPr>
            <p:cNvSpPr/>
            <p:nvPr/>
          </p:nvSpPr>
          <p:spPr>
            <a:xfrm>
              <a:off x="4425962" y="3477984"/>
              <a:ext cx="140959" cy="167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4" name="直線單箭頭接點 3">
              <a:extLst>
                <a:ext uri="{FF2B5EF4-FFF2-40B4-BE49-F238E27FC236}">
                  <a16:creationId xmlns:a16="http://schemas.microsoft.com/office/drawing/2014/main" id="{29DE72DF-1516-E87D-D8DA-948799D153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898" y="3561504"/>
              <a:ext cx="1022328" cy="5518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FD806822-75A6-0B82-AB88-6491CB5ACCBF}"/>
                </a:ext>
              </a:extLst>
            </p:cNvPr>
            <p:cNvSpPr txBox="1"/>
            <p:nvPr/>
          </p:nvSpPr>
          <p:spPr>
            <a:xfrm>
              <a:off x="4320431" y="3691742"/>
              <a:ext cx="5415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EED8ACDE-D9C5-E2E0-E5DE-C1E696F8892F}"/>
              </a:ext>
            </a:extLst>
          </p:cNvPr>
          <p:cNvSpPr/>
          <p:nvPr/>
        </p:nvSpPr>
        <p:spPr>
          <a:xfrm>
            <a:off x="5204282" y="3902930"/>
            <a:ext cx="6580350" cy="1035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A30D79B-65AA-C7A7-7569-485F700E6C15}"/>
              </a:ext>
            </a:extLst>
          </p:cNvPr>
          <p:cNvSpPr txBox="1"/>
          <p:nvPr/>
        </p:nvSpPr>
        <p:spPr>
          <a:xfrm>
            <a:off x="7320136" y="5013176"/>
            <a:ext cx="10801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提交成功</a:t>
            </a:r>
          </a:p>
        </p:txBody>
      </p:sp>
    </p:spTree>
    <p:extLst>
      <p:ext uri="{BB962C8B-B14F-4D97-AF65-F5344CB8AC3E}">
        <p14:creationId xmlns:p14="http://schemas.microsoft.com/office/powerpoint/2010/main" val="268378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9445-69C0-8830-FEBA-E04026E9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4A6DFDF-C952-4182-424A-AE2F999C8B50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分支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大改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50EA96-49B9-33D3-7D30-2ACD80C9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推送儲存庫</a:t>
            </a:r>
            <a:r>
              <a:rPr lang="en-US" altLang="zh-TW"/>
              <a:t>2-2(</a:t>
            </a:r>
            <a:r>
              <a:rPr lang="zh-TW" altLang="en-US"/>
              <a:t>分支</a:t>
            </a:r>
            <a:r>
              <a:rPr lang="en-US" altLang="zh-TW"/>
              <a:t>)</a:t>
            </a:r>
            <a:endParaRPr lang="zh-TW" altLang="en-US"/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43FF98FD-D49E-7948-7F24-B2FFF297DA91}"/>
              </a:ext>
            </a:extLst>
          </p:cNvPr>
          <p:cNvGrpSpPr/>
          <p:nvPr/>
        </p:nvGrpSpPr>
        <p:grpSpPr>
          <a:xfrm>
            <a:off x="191344" y="2120901"/>
            <a:ext cx="2427142" cy="2040947"/>
            <a:chOff x="551384" y="2348880"/>
            <a:chExt cx="2844000" cy="239147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F45134A-2D2D-68CA-9F90-7DCE2EB09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7209" b="66537"/>
            <a:stretch/>
          </p:blipFill>
          <p:spPr>
            <a:xfrm>
              <a:off x="551384" y="2348880"/>
              <a:ext cx="2844000" cy="239147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EC3D47-886C-7FA0-D80E-848155533A5D}"/>
                </a:ext>
              </a:extLst>
            </p:cNvPr>
            <p:cNvSpPr/>
            <p:nvPr/>
          </p:nvSpPr>
          <p:spPr>
            <a:xfrm>
              <a:off x="2365376" y="3429001"/>
              <a:ext cx="57606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1" name="圖片 10">
            <a:extLst>
              <a:ext uri="{FF2B5EF4-FFF2-40B4-BE49-F238E27FC236}">
                <a16:creationId xmlns:a16="http://schemas.microsoft.com/office/drawing/2014/main" id="{DDC87B3B-46DD-A664-5AD4-2B2A5AC7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38" y="1800486"/>
            <a:ext cx="3439502" cy="1650961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4A3CE2FF-6144-D84B-D2DD-42A697659D82}"/>
              </a:ext>
            </a:extLst>
          </p:cNvPr>
          <p:cNvGrpSpPr/>
          <p:nvPr/>
        </p:nvGrpSpPr>
        <p:grpSpPr>
          <a:xfrm>
            <a:off x="6587109" y="1666835"/>
            <a:ext cx="2520280" cy="1963632"/>
            <a:chOff x="7472512" y="2120901"/>
            <a:chExt cx="2520280" cy="196363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3C9311D-E69C-F5E3-565C-DCE05D150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437" b="64700"/>
            <a:stretch/>
          </p:blipFill>
          <p:spPr>
            <a:xfrm>
              <a:off x="7472512" y="2120901"/>
              <a:ext cx="2520280" cy="1963632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61AE26C-0243-C344-60C6-E3E25FCAEB68}"/>
                </a:ext>
              </a:extLst>
            </p:cNvPr>
            <p:cNvSpPr/>
            <p:nvPr/>
          </p:nvSpPr>
          <p:spPr>
            <a:xfrm>
              <a:off x="7483590" y="3105174"/>
              <a:ext cx="556626" cy="1798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9DCE73D-3130-841C-06A0-3B4C0E20CA5F}"/>
              </a:ext>
            </a:extLst>
          </p:cNvPr>
          <p:cNvGrpSpPr/>
          <p:nvPr/>
        </p:nvGrpSpPr>
        <p:grpSpPr>
          <a:xfrm>
            <a:off x="263352" y="4397461"/>
            <a:ext cx="3247839" cy="2085802"/>
            <a:chOff x="3492860" y="4426582"/>
            <a:chExt cx="3247839" cy="2085802"/>
          </a:xfrm>
        </p:grpSpPr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26BA063F-5E57-2DF9-3BC8-6B8B2310551A}"/>
                </a:ext>
              </a:extLst>
            </p:cNvPr>
            <p:cNvGrpSpPr/>
            <p:nvPr/>
          </p:nvGrpSpPr>
          <p:grpSpPr>
            <a:xfrm>
              <a:off x="4439816" y="4426582"/>
              <a:ext cx="2300883" cy="2085802"/>
              <a:chOff x="4439816" y="4426582"/>
              <a:chExt cx="2300883" cy="2085802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6D2B756B-9C04-1968-1B3A-AB49D0E20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1128" b="68492"/>
              <a:stretch/>
            </p:blipFill>
            <p:spPr>
              <a:xfrm>
                <a:off x="4439816" y="4426582"/>
                <a:ext cx="2300883" cy="2085802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24E08AA-224A-1D7E-7AFC-16E64839C22C}"/>
                  </a:ext>
                </a:extLst>
              </p:cNvPr>
              <p:cNvSpPr/>
              <p:nvPr/>
            </p:nvSpPr>
            <p:spPr>
              <a:xfrm>
                <a:off x="5951984" y="5091058"/>
                <a:ext cx="144016" cy="2108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455E7EBA-0EF1-EA2C-DE4B-0CEDA3B96B9B}"/>
                </a:ext>
              </a:extLst>
            </p:cNvPr>
            <p:cNvSpPr txBox="1"/>
            <p:nvPr/>
          </p:nvSpPr>
          <p:spPr>
            <a:xfrm>
              <a:off x="3492860" y="5447783"/>
              <a:ext cx="2520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創建分支後只會在本機創建，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要更新到儲存庫還是要推送一次</a:t>
              </a: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CB4A63D-7244-7CFC-85CF-A941341B3489}"/>
              </a:ext>
            </a:extLst>
          </p:cNvPr>
          <p:cNvGrpSpPr/>
          <p:nvPr/>
        </p:nvGrpSpPr>
        <p:grpSpPr>
          <a:xfrm>
            <a:off x="4406383" y="4368127"/>
            <a:ext cx="3286867" cy="2101070"/>
            <a:chOff x="7449721" y="4389827"/>
            <a:chExt cx="3286867" cy="210107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08E05C3-A880-7397-F58F-43C8C36A2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87209" b="68618"/>
            <a:stretch/>
          </p:blipFill>
          <p:spPr>
            <a:xfrm>
              <a:off x="7449721" y="4389827"/>
              <a:ext cx="2664296" cy="210107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1F86161-C834-99D5-7661-DE1A28387FC6}"/>
                </a:ext>
              </a:extLst>
            </p:cNvPr>
            <p:cNvSpPr/>
            <p:nvPr/>
          </p:nvSpPr>
          <p:spPr>
            <a:xfrm>
              <a:off x="7807450" y="5421157"/>
              <a:ext cx="232766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2EE0F755-8E94-91D9-2BC6-A355C5152F63}"/>
                </a:ext>
              </a:extLst>
            </p:cNvPr>
            <p:cNvSpPr txBox="1"/>
            <p:nvPr/>
          </p:nvSpPr>
          <p:spPr>
            <a:xfrm>
              <a:off x="7770478" y="5981323"/>
              <a:ext cx="29661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推送後可以看到遠端這邊有新增一個分支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40" name="圖片 39">
            <a:extLst>
              <a:ext uri="{FF2B5EF4-FFF2-40B4-BE49-F238E27FC236}">
                <a16:creationId xmlns:a16="http://schemas.microsoft.com/office/drawing/2014/main" id="{3BBF1E82-4143-E5B3-E05D-9AA186AB32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718" b="40027"/>
          <a:stretch/>
        </p:blipFill>
        <p:spPr>
          <a:xfrm>
            <a:off x="8472264" y="3804330"/>
            <a:ext cx="2756275" cy="2773669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90D0BB57-9200-4146-CC55-5D48EDBF87F9}"/>
              </a:ext>
            </a:extLst>
          </p:cNvPr>
          <p:cNvSpPr/>
          <p:nvPr/>
        </p:nvSpPr>
        <p:spPr>
          <a:xfrm>
            <a:off x="10056440" y="6280207"/>
            <a:ext cx="1008112" cy="21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80CA8185-B3B5-3855-E21A-4133DA345148}"/>
              </a:ext>
            </a:extLst>
          </p:cNvPr>
          <p:cNvCxnSpPr>
            <a:cxnSpLocks/>
          </p:cNvCxnSpPr>
          <p:nvPr/>
        </p:nvCxnSpPr>
        <p:spPr>
          <a:xfrm>
            <a:off x="2238694" y="3112612"/>
            <a:ext cx="2905878" cy="160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1650761-2D02-5741-5C3A-9F6604DF0692}"/>
              </a:ext>
            </a:extLst>
          </p:cNvPr>
          <p:cNvSpPr/>
          <p:nvPr/>
        </p:nvSpPr>
        <p:spPr>
          <a:xfrm>
            <a:off x="5144572" y="3182778"/>
            <a:ext cx="556626" cy="1798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3" name="直線單箭頭接點 52">
            <a:extLst>
              <a:ext uri="{FF2B5EF4-FFF2-40B4-BE49-F238E27FC236}">
                <a16:creationId xmlns:a16="http://schemas.microsoft.com/office/drawing/2014/main" id="{29FCC29F-84AC-6BDC-F133-3B8C36310FE1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5678196" y="2741013"/>
            <a:ext cx="919991" cy="534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>
            <a:extLst>
              <a:ext uri="{FF2B5EF4-FFF2-40B4-BE49-F238E27FC236}">
                <a16:creationId xmlns:a16="http://schemas.microsoft.com/office/drawing/2014/main" id="{E2CC2545-CD28-E5EE-CCB9-975BECAD0589}"/>
              </a:ext>
            </a:extLst>
          </p:cNvPr>
          <p:cNvCxnSpPr>
            <a:cxnSpLocks/>
          </p:cNvCxnSpPr>
          <p:nvPr/>
        </p:nvCxnSpPr>
        <p:spPr>
          <a:xfrm flipH="1">
            <a:off x="2872955" y="2821384"/>
            <a:ext cx="3902483" cy="2345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C699E265-E6DE-54C2-D172-7D714469C1F6}"/>
              </a:ext>
            </a:extLst>
          </p:cNvPr>
          <p:cNvCxnSpPr>
            <a:cxnSpLocks/>
          </p:cNvCxnSpPr>
          <p:nvPr/>
        </p:nvCxnSpPr>
        <p:spPr>
          <a:xfrm>
            <a:off x="2866492" y="5193301"/>
            <a:ext cx="1897620" cy="265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0F0D01C-6D82-462D-BA48-DB24BABA6A52}"/>
              </a:ext>
            </a:extLst>
          </p:cNvPr>
          <p:cNvCxnSpPr>
            <a:cxnSpLocks/>
          </p:cNvCxnSpPr>
          <p:nvPr/>
        </p:nvCxnSpPr>
        <p:spPr>
          <a:xfrm>
            <a:off x="4996878" y="5440362"/>
            <a:ext cx="5131570" cy="839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90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12F4-2167-5C97-CB55-885AA8A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76C673B-5612-BB88-9978-2B04998D3633}"/>
              </a:ext>
            </a:extLst>
          </p:cNvPr>
          <p:cNvSpPr txBox="1"/>
          <p:nvPr/>
        </p:nvSpPr>
        <p:spPr>
          <a:xfrm>
            <a:off x="609600" y="1417638"/>
            <a:ext cx="10807083" cy="578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剛剛儲存庫設定為私人，但如果要開放指定用戶，需要從這邊設定</a:t>
            </a:r>
            <a:endParaRPr lang="en-US" altLang="zh-TW" sz="2400"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283983F-1566-54AB-4862-4CDCFEC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儲存庫設定用戶權限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16AC5A4-77D1-188E-D5AA-4CAA14A955CF}"/>
              </a:ext>
            </a:extLst>
          </p:cNvPr>
          <p:cNvGrpSpPr/>
          <p:nvPr/>
        </p:nvGrpSpPr>
        <p:grpSpPr>
          <a:xfrm>
            <a:off x="695400" y="2572539"/>
            <a:ext cx="1632087" cy="1460287"/>
            <a:chOff x="5159896" y="2132857"/>
            <a:chExt cx="1368152" cy="122413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3CF4BEE-C0EC-C5A3-111A-8422E09F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20" t="9795" r="56004" b="70507"/>
            <a:stretch/>
          </p:blipFill>
          <p:spPr>
            <a:xfrm>
              <a:off x="5159896" y="2132857"/>
              <a:ext cx="1368152" cy="1224135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3598C2-A971-2253-39E1-EB664B9F0AA5}"/>
                </a:ext>
              </a:extLst>
            </p:cNvPr>
            <p:cNvSpPr/>
            <p:nvPr/>
          </p:nvSpPr>
          <p:spPr>
            <a:xfrm>
              <a:off x="6240016" y="2619125"/>
              <a:ext cx="288032" cy="2108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48773337-E32C-735B-874B-5D19E6CB86F8}"/>
              </a:ext>
            </a:extLst>
          </p:cNvPr>
          <p:cNvGrpSpPr/>
          <p:nvPr/>
        </p:nvGrpSpPr>
        <p:grpSpPr>
          <a:xfrm>
            <a:off x="2855641" y="2204864"/>
            <a:ext cx="5616624" cy="2137145"/>
            <a:chOff x="2855640" y="2204864"/>
            <a:chExt cx="6623541" cy="2520280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6D5F4818-F16E-8A13-2546-B3BEBEC0BE75}"/>
                </a:ext>
              </a:extLst>
            </p:cNvPr>
            <p:cNvGrpSpPr/>
            <p:nvPr/>
          </p:nvGrpSpPr>
          <p:grpSpPr>
            <a:xfrm>
              <a:off x="2855640" y="2204864"/>
              <a:ext cx="6623541" cy="2520280"/>
              <a:chOff x="2656058" y="2237725"/>
              <a:chExt cx="7203533" cy="2740969"/>
            </a:xfrm>
          </p:grpSpPr>
          <p:pic>
            <p:nvPicPr>
              <p:cNvPr id="21" name="圖片 20">
                <a:extLst>
                  <a:ext uri="{FF2B5EF4-FFF2-40B4-BE49-F238E27FC236}">
                    <a16:creationId xmlns:a16="http://schemas.microsoft.com/office/drawing/2014/main" id="{BA45E63C-1581-CFD4-5190-D477292EAA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610" t="13384" r="55906" b="48162"/>
              <a:stretch/>
            </p:blipFill>
            <p:spPr>
              <a:xfrm>
                <a:off x="2656058" y="2237725"/>
                <a:ext cx="7203533" cy="2740969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6853DE5-CF0A-1DA9-832C-9A097B6CE759}"/>
                  </a:ext>
                </a:extLst>
              </p:cNvPr>
              <p:cNvSpPr/>
              <p:nvPr/>
            </p:nvSpPr>
            <p:spPr>
              <a:xfrm>
                <a:off x="2743093" y="3394831"/>
                <a:ext cx="400579" cy="2133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17" name="直線單箭頭接點 16">
                <a:extLst>
                  <a:ext uri="{FF2B5EF4-FFF2-40B4-BE49-F238E27FC236}">
                    <a16:creationId xmlns:a16="http://schemas.microsoft.com/office/drawing/2014/main" id="{D7370CD5-F9AA-7F3E-5BF8-EB8A65A5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672" y="3429000"/>
                <a:ext cx="1080120" cy="17920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8484FFFA-4C73-0364-76D3-9605D9D22C9F}"/>
                  </a:ext>
                </a:extLst>
              </p:cNvPr>
              <p:cNvSpPr/>
              <p:nvPr/>
            </p:nvSpPr>
            <p:spPr>
              <a:xfrm>
                <a:off x="4223792" y="3504868"/>
                <a:ext cx="1800200" cy="2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E4B54B2B-3881-FB03-599C-BDE8485D18D1}"/>
                </a:ext>
              </a:extLst>
            </p:cNvPr>
            <p:cNvSpPr txBox="1"/>
            <p:nvPr/>
          </p:nvSpPr>
          <p:spPr>
            <a:xfrm>
              <a:off x="4297148" y="3701034"/>
              <a:ext cx="25202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協作者的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ID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是認</a:t>
              </a:r>
              <a:r>
                <a:rPr lang="en-US" altLang="zh-TW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Gitea</a:t>
              </a:r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用戶名</a:t>
              </a: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5FA495AD-E13C-D890-5578-AE6AB0F9B84E}"/>
              </a:ext>
            </a:extLst>
          </p:cNvPr>
          <p:cNvGrpSpPr/>
          <p:nvPr/>
        </p:nvGrpSpPr>
        <p:grpSpPr>
          <a:xfrm>
            <a:off x="2923503" y="4368651"/>
            <a:ext cx="8357073" cy="2099123"/>
            <a:chOff x="2923503" y="4368651"/>
            <a:chExt cx="8357073" cy="2099123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A2CFAD2-1868-1028-4DEB-384E3BC9B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10" t="13383" r="55906" b="48385"/>
            <a:stretch/>
          </p:blipFill>
          <p:spPr>
            <a:xfrm>
              <a:off x="2923503" y="4368651"/>
              <a:ext cx="5548762" cy="2099123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D92D2-D1C8-988F-CD7D-9998404D6179}"/>
                </a:ext>
              </a:extLst>
            </p:cNvPr>
            <p:cNvSpPr/>
            <p:nvPr/>
          </p:nvSpPr>
          <p:spPr>
            <a:xfrm>
              <a:off x="4049785" y="5330006"/>
              <a:ext cx="390031" cy="1872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D3598E-4469-B554-5FF5-78C54F072E47}"/>
                </a:ext>
              </a:extLst>
            </p:cNvPr>
            <p:cNvSpPr/>
            <p:nvPr/>
          </p:nvSpPr>
          <p:spPr>
            <a:xfrm>
              <a:off x="7536160" y="5295662"/>
              <a:ext cx="936105" cy="725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FD257878-2734-3DD4-8E84-D2BED3BC9D53}"/>
                </a:ext>
              </a:extLst>
            </p:cNvPr>
            <p:cNvSpPr txBox="1"/>
            <p:nvPr/>
          </p:nvSpPr>
          <p:spPr>
            <a:xfrm>
              <a:off x="8529974" y="5212561"/>
              <a:ext cx="27506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新增成功，</a:t>
              </a:r>
              <a:endParaRPr lang="en-US" altLang="zh-TW" sz="1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endParaRPr>
            </a:p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這邊也可以設定該使用者的權限功能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F6FF-2F77-F91A-03E2-D1A5BDBF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3D54313-4AF8-619A-65A0-9D3717F0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4375"/>
            <a:ext cx="10972800" cy="703263"/>
          </a:xfrm>
        </p:spPr>
        <p:txBody>
          <a:bodyPr/>
          <a:lstStyle/>
          <a:p>
            <a:r>
              <a:rPr lang="en-US" altLang="zh-TW"/>
              <a:t>Gitea</a:t>
            </a:r>
            <a:r>
              <a:rPr lang="zh-TW" altLang="en-US"/>
              <a:t>設定帳戶公開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47BBF8-209B-8ABD-C32C-BDAB98CF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3" t="7323" r="42710" b="57765"/>
          <a:stretch/>
        </p:blipFill>
        <p:spPr>
          <a:xfrm>
            <a:off x="2639616" y="2348880"/>
            <a:ext cx="1345560" cy="232414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F80EB9-28E7-432D-91E3-EEF5C8C742D9}"/>
              </a:ext>
            </a:extLst>
          </p:cNvPr>
          <p:cNvSpPr/>
          <p:nvPr/>
        </p:nvSpPr>
        <p:spPr>
          <a:xfrm>
            <a:off x="3049072" y="3510954"/>
            <a:ext cx="432048" cy="25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0E6981D-2EFB-0B28-E2DF-379F038CD080}"/>
              </a:ext>
            </a:extLst>
          </p:cNvPr>
          <p:cNvGrpSpPr/>
          <p:nvPr/>
        </p:nvGrpSpPr>
        <p:grpSpPr>
          <a:xfrm>
            <a:off x="4201200" y="2276873"/>
            <a:ext cx="5832648" cy="4051478"/>
            <a:chOff x="2135560" y="2348880"/>
            <a:chExt cx="5832648" cy="4051478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4331B3B-D71B-3EFC-8D41-BE81AC439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20" t="13435" r="55905" b="15089"/>
            <a:stretch/>
          </p:blipFill>
          <p:spPr>
            <a:xfrm>
              <a:off x="2135560" y="2348880"/>
              <a:ext cx="5832648" cy="405147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3A6F21-5D41-06CF-1942-B55FC5BE2588}"/>
                </a:ext>
              </a:extLst>
            </p:cNvPr>
            <p:cNvSpPr/>
            <p:nvPr/>
          </p:nvSpPr>
          <p:spPr>
            <a:xfrm>
              <a:off x="3431704" y="5229200"/>
              <a:ext cx="1008112" cy="9144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453E49DF-D604-313A-64EB-4D19CD76D663}"/>
                </a:ext>
              </a:extLst>
            </p:cNvPr>
            <p:cNvSpPr txBox="1"/>
            <p:nvPr/>
          </p:nvSpPr>
          <p:spPr>
            <a:xfrm>
              <a:off x="4511824" y="5301208"/>
              <a:ext cx="27506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12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 panose="020B0604020202020204" pitchFamily="34" charset="0"/>
                </a:rPr>
                <a:t>設為受限的話只有登入的人能瀏覽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E5CAFC1-C8EC-B423-36CB-E54EC711D29C}"/>
              </a:ext>
            </a:extLst>
          </p:cNvPr>
          <p:cNvSpPr txBox="1"/>
          <p:nvPr/>
        </p:nvSpPr>
        <p:spPr>
          <a:xfrm>
            <a:off x="609600" y="1417638"/>
            <a:ext cx="10807083" cy="1132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2D050"/>
              </a:buClr>
              <a:buFont typeface="Wingdings" panose="05000000000000000000" pitchFamily="2" charset="2"/>
              <a:buChar char="n"/>
            </a:pP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這邊設定只有個資的可見性，不影響儲存庫的訪問權限，要的話儲存庫那邊單獨設定</a:t>
            </a:r>
            <a:endParaRPr lang="en-US" altLang="zh-TW" sz="24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0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11976</TotalTime>
  <Words>505</Words>
  <Application>Microsoft Office PowerPoint</Application>
  <PresentationFormat>寬螢幕</PresentationFormat>
  <Paragraphs>42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微軟正黑體</vt:lpstr>
      <vt:lpstr>標楷體</vt:lpstr>
      <vt:lpstr>Arial</vt:lpstr>
      <vt:lpstr>Calibri</vt:lpstr>
      <vt:lpstr>Times New Roman</vt:lpstr>
      <vt:lpstr>Wingdings</vt:lpstr>
      <vt:lpstr>Office Theme</vt:lpstr>
      <vt:lpstr>Git使用手冊</vt:lpstr>
      <vt:lpstr>Git介紹</vt:lpstr>
      <vt:lpstr>Git 下載</vt:lpstr>
      <vt:lpstr>Git指令教學</vt:lpstr>
      <vt:lpstr>Gitea創建儲存庫</vt:lpstr>
      <vt:lpstr>Gitea推送儲存庫</vt:lpstr>
      <vt:lpstr>Gitea更新儲存庫(更新專案)</vt:lpstr>
      <vt:lpstr>Gitea推送儲存庫2-1(提交)</vt:lpstr>
      <vt:lpstr>Gitea推送儲存庫2-2(分支)</vt:lpstr>
      <vt:lpstr>Gitea儲存庫設定用戶權限</vt:lpstr>
      <vt:lpstr>Gitea設定帳戶公開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承運 蔡</cp:lastModifiedBy>
  <cp:revision>587</cp:revision>
  <dcterms:created xsi:type="dcterms:W3CDTF">2019-06-26T06:06:21Z</dcterms:created>
  <dcterms:modified xsi:type="dcterms:W3CDTF">2024-03-19T03:10:03Z</dcterms:modified>
</cp:coreProperties>
</file>