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29"/>
  </p:notesMasterIdLst>
  <p:sldIdLst>
    <p:sldId id="772" r:id="rId2"/>
    <p:sldId id="793" r:id="rId3"/>
    <p:sldId id="794" r:id="rId4"/>
    <p:sldId id="773" r:id="rId5"/>
    <p:sldId id="795" r:id="rId6"/>
    <p:sldId id="796" r:id="rId7"/>
    <p:sldId id="797" r:id="rId8"/>
    <p:sldId id="798" r:id="rId9"/>
    <p:sldId id="775" r:id="rId10"/>
    <p:sldId id="774" r:id="rId11"/>
    <p:sldId id="776" r:id="rId12"/>
    <p:sldId id="780" r:id="rId13"/>
    <p:sldId id="788" r:id="rId14"/>
    <p:sldId id="789" r:id="rId15"/>
    <p:sldId id="777" r:id="rId16"/>
    <p:sldId id="778" r:id="rId17"/>
    <p:sldId id="779" r:id="rId18"/>
    <p:sldId id="781" r:id="rId19"/>
    <p:sldId id="782" r:id="rId20"/>
    <p:sldId id="792" r:id="rId21"/>
    <p:sldId id="791" r:id="rId22"/>
    <p:sldId id="783" r:id="rId23"/>
    <p:sldId id="785" r:id="rId24"/>
    <p:sldId id="786" r:id="rId25"/>
    <p:sldId id="787" r:id="rId26"/>
    <p:sldId id="784" r:id="rId27"/>
    <p:sldId id="444" r:id="rId2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承隆 李" initials="承隆" lastIdx="1" clrIdx="0">
    <p:extLst>
      <p:ext uri="{19B8F6BF-5375-455C-9EA6-DF929625EA0E}">
        <p15:presenceInfo xmlns:p15="http://schemas.microsoft.com/office/powerpoint/2012/main" userId="ba4152591b9a29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B2AF"/>
    <a:srgbClr val="FF01C3"/>
    <a:srgbClr val="FF99FF"/>
    <a:srgbClr val="5BF3FB"/>
    <a:srgbClr val="05FBD2"/>
    <a:srgbClr val="CC2DC8"/>
    <a:srgbClr val="AC6C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5320" autoAdjust="0"/>
  </p:normalViewPr>
  <p:slideViewPr>
    <p:cSldViewPr snapToGrid="0">
      <p:cViewPr varScale="1">
        <p:scale>
          <a:sx n="119" d="100"/>
          <a:sy n="119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A5F9A-5122-4558-A5EB-C28186DBDF07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C5F53-9A32-4F52-9AE8-C0A597F70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020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各位主管、老師大家好，</a:t>
            </a:r>
            <a:br>
              <a:rPr lang="en-US" altLang="zh-TW" dirty="0"/>
            </a:br>
            <a:r>
              <a:rPr lang="zh-TW" altLang="en-US" dirty="0"/>
              <a:t>這邊跟大家報告人員防護器具穿戴完整性檢測這個月的進度。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C5F53-9A32-4F52-9AE8-C0A597F704E0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6035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標題">
    <p:bg>
      <p:bgPr>
        <a:gradFill>
          <a:gsLst>
            <a:gs pos="0">
              <a:srgbClr val="BDDEE7"/>
            </a:gs>
            <a:gs pos="34000">
              <a:srgbClr val="FFFFFF"/>
            </a:gs>
            <a:gs pos="79000">
              <a:srgbClr val="FDFEFE"/>
            </a:gs>
            <a:gs pos="100000">
              <a:srgbClr val="E4ECF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"/>
          <a:stretch/>
        </p:blipFill>
        <p:spPr>
          <a:xfrm>
            <a:off x="0" y="2152650"/>
            <a:ext cx="12192000" cy="2980980"/>
          </a:xfrm>
          <a:prstGeom prst="rect">
            <a:avLst/>
          </a:prstGeom>
          <a:gradFill>
            <a:gsLst>
              <a:gs pos="0">
                <a:srgbClr val="EDF1F5"/>
              </a:gs>
              <a:gs pos="100000">
                <a:srgbClr val="FBFCFD"/>
              </a:gs>
            </a:gsLst>
            <a:lin ang="5400000" scaled="1"/>
          </a:gradFill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0" y="3095323"/>
            <a:ext cx="9388307" cy="109563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70" y="5211755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0" y="5211755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69280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目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1500702" y="6466788"/>
            <a:ext cx="691298" cy="397554"/>
          </a:xfrm>
          <a:prstGeom prst="rect">
            <a:avLst/>
          </a:prstGeom>
          <a:blipFill dpi="0" rotWithShape="1">
            <a:blip r:embed="rId2">
              <a:alphaModFix amt="6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2024/5/7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9" name="標題 1"/>
          <p:cNvSpPr>
            <a:spLocks noGrp="1"/>
          </p:cNvSpPr>
          <p:nvPr>
            <p:ph type="title" hasCustomPrompt="1"/>
          </p:nvPr>
        </p:nvSpPr>
        <p:spPr>
          <a:xfrm>
            <a:off x="609600" y="742637"/>
            <a:ext cx="10972800" cy="703282"/>
          </a:xfrm>
        </p:spPr>
        <p:txBody>
          <a:bodyPr>
            <a:noAutofit/>
          </a:bodyPr>
          <a:lstStyle>
            <a:lvl1pPr algn="l">
              <a:defRPr sz="4800" b="0" baseline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按一下以新增目錄標題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96105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54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5" cy="453600"/>
          </a:xfrm>
          <a:prstGeom prst="rect">
            <a:avLst/>
          </a:prstGeom>
        </p:spPr>
      </p:pic>
      <p:sp>
        <p:nvSpPr>
          <p:cNvPr id="13" name="內容版面配置區 2"/>
          <p:cNvSpPr>
            <a:spLocks noGrp="1"/>
          </p:cNvSpPr>
          <p:nvPr>
            <p:ph idx="1"/>
          </p:nvPr>
        </p:nvSpPr>
        <p:spPr>
          <a:xfrm>
            <a:off x="609600" y="1499319"/>
            <a:ext cx="5436973" cy="4677645"/>
          </a:xfrm>
        </p:spPr>
        <p:txBody>
          <a:bodyPr/>
          <a:lstStyle>
            <a:lvl1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buFontTx/>
              <a:buBlip>
                <a:blip r:embed="rId7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buFontTx/>
              <a:buBlip>
                <a:blip r:embed="rId8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buFontTx/>
              <a:buBlip>
                <a:blip r:embed="rId9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6" name="內容版面配置區 2"/>
          <p:cNvSpPr>
            <a:spLocks noGrp="1"/>
          </p:cNvSpPr>
          <p:nvPr>
            <p:ph idx="12"/>
          </p:nvPr>
        </p:nvSpPr>
        <p:spPr>
          <a:xfrm>
            <a:off x="6120714" y="1499319"/>
            <a:ext cx="5461686" cy="4677645"/>
          </a:xfrm>
        </p:spPr>
        <p:txBody>
          <a:bodyPr/>
          <a:lstStyle>
            <a:lvl1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buFontTx/>
              <a:buBlip>
                <a:blip r:embed="rId7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buFontTx/>
              <a:buBlip>
                <a:blip r:embed="rId8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buFontTx/>
              <a:buBlip>
                <a:blip r:embed="rId9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242008" y="6439036"/>
            <a:ext cx="912284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20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453100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800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0" baseline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5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7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3841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769" r:id="rId2"/>
    <p:sldLayoutId id="21474838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sualstudio.microsoft.com/zh-hant/downloads/" TargetMode="External"/><Relationship Id="rId2" Type="http://schemas.openxmlformats.org/officeDocument/2006/relationships/hyperlink" Target="https://developercenter.robotstudio.com/robotstudio-sdk/downloa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elopercenter.robotstudio.com/pc-sdk/downloa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library.e.abb.com/public/124d6b59313ed85fc125793400410c5b/3HAC036957-en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702" y="3015797"/>
            <a:ext cx="6831558" cy="1095633"/>
          </a:xfrm>
        </p:spPr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控制機械手臂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>
          <a:xfrm>
            <a:off x="104700" y="4981575"/>
            <a:ext cx="6020055" cy="93345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指導老師：</a:t>
            </a:r>
            <a:r>
              <a:rPr lang="en-US" altLang="zh-TW" dirty="0"/>
              <a:t>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吳先晃 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教授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>學生：</a:t>
            </a:r>
            <a:r>
              <a:rPr lang="en-US" altLang="zh-TW" dirty="0"/>
              <a:t>	</a:t>
            </a:r>
            <a:r>
              <a:rPr lang="zh-TW" altLang="en-US" dirty="0"/>
              <a:t>李承隆、蔡承運</a:t>
            </a:r>
          </a:p>
        </p:txBody>
      </p:sp>
    </p:spTree>
    <p:extLst>
      <p:ext uri="{BB962C8B-B14F-4D97-AF65-F5344CB8AC3E}">
        <p14:creationId xmlns:p14="http://schemas.microsoft.com/office/powerpoint/2010/main" val="2515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前言</a:t>
            </a: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C074DBCD-768A-D8A1-B9D9-7BE88EB7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5919"/>
            <a:ext cx="10515600" cy="5389927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70000"/>
              </a:lnSpc>
            </a:pPr>
            <a:r>
              <a:rPr lang="en-US" altLang="zh-CN" sz="2000" b="0" i="0" dirty="0" err="1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RobotStudio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Visual Studio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創造對應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硬件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設備的虛擬機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，配置好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環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境</a:t>
            </a:r>
          </a:p>
          <a:p>
            <a:pPr>
              <a:lnSpc>
                <a:spcPct val="170000"/>
              </a:lnSpc>
            </a:pP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使用</a:t>
            </a:r>
            <a:r>
              <a:rPr lang="en-US" altLang="zh-CN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SDK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提供的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網路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通信，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與虛擬機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建立</a:t>
            </a:r>
            <a:r>
              <a:rPr lang="en-US" altLang="zh-CN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Socket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通信（</a:t>
            </a:r>
            <a:r>
              <a:rPr lang="en-US" altLang="zh-CN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TCP/IP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協議</a:t>
            </a:r>
            <a:r>
              <a:rPr lang="en-US" altLang="zh-TW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CN" altLang="en-US" sz="2000" b="0" i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網路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通信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讀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取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當前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信息，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加以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區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、顯示</a:t>
            </a:r>
            <a:endParaRPr lang="zh-CN" altLang="en-US" sz="2000" b="0" i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網路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通信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讀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取日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誌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整合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進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現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有日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誌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框架中</a:t>
            </a:r>
          </a:p>
          <a:p>
            <a:pPr>
              <a:lnSpc>
                <a:spcPct val="17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對機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實現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坐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標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控制，包含</a:t>
            </a:r>
            <a:r>
              <a:rPr lang="en-US" altLang="zh-TW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坐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標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系设置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速度设置</a:t>
            </a:r>
          </a:p>
          <a:p>
            <a:pPr>
              <a:lnSpc>
                <a:spcPct val="17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對機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器人程序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進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行控制，包含程序下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載上傳和備份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CN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RAPID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啟動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和停止、程序指针设置</a:t>
            </a:r>
            <a:endParaRPr lang="en-US" altLang="zh-CN" sz="2000" b="0" i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20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要修改數據時，示教器裡的權限要開啟可外部修改</a:t>
            </a:r>
            <a:endParaRPr lang="en-US" altLang="zh-CN" sz="2000" b="0" i="0" dirty="0">
              <a:solidFill>
                <a:srgbClr val="FF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與虛擬機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進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行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通訊</a:t>
            </a:r>
            <a:endParaRPr lang="en-US" altLang="zh-CN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與實體機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進</a:t>
            </a:r>
            <a:r>
              <a:rPr lang="zh-CN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行</a:t>
            </a:r>
            <a:r>
              <a:rPr lang="zh-TW" altLang="en-US" sz="2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通訊</a:t>
            </a:r>
            <a:endParaRPr lang="en-US" altLang="zh-CN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br>
              <a:rPr lang="zh-CN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866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軟體安裝</a:t>
            </a:r>
            <a:r>
              <a:rPr lang="en-US" altLang="zh-TW" sz="2800" dirty="0"/>
              <a:t>(</a:t>
            </a:r>
            <a:r>
              <a:rPr lang="zh-TW" altLang="en-US" sz="2800" dirty="0"/>
              <a:t>範例所使用的版本</a:t>
            </a:r>
            <a:r>
              <a:rPr lang="en-US" altLang="zh-TW" sz="2800" dirty="0"/>
              <a:t>)</a:t>
            </a:r>
            <a:endParaRPr lang="zh-TW" altLang="en-US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53791AE9-3388-49F4-C73D-D72CAFE6A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76972"/>
            <a:ext cx="10515600" cy="4784900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使用軟體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r>
              <a:rPr lang="en-US" altLang="zh-TW" b="1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Robot Studio</a:t>
            </a:r>
            <a:r>
              <a:rPr lang="zh-TW" altLang="en-US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4D4D4D"/>
                </a:solidFill>
                <a:latin typeface="-apple-system"/>
              </a:rPr>
              <a:t>(6.05)</a:t>
            </a:r>
            <a:r>
              <a:rPr lang="zh-TW" altLang="en-US" b="1" dirty="0">
                <a:solidFill>
                  <a:srgbClr val="4D4D4D"/>
                </a:solidFill>
                <a:latin typeface="-apple-system"/>
              </a:rPr>
              <a:t> </a:t>
            </a:r>
            <a:r>
              <a:rPr lang="en-US" altLang="zh-TW" b="1" dirty="0">
                <a:solidFill>
                  <a:srgbClr val="4D4D4D"/>
                </a:solidFill>
                <a:latin typeface="-apple-system"/>
              </a:rPr>
              <a:t>+</a:t>
            </a:r>
            <a:r>
              <a:rPr lang="zh-TW" altLang="en-US" b="1" dirty="0">
                <a:solidFill>
                  <a:srgbClr val="4D4D4D"/>
                </a:solidFill>
                <a:latin typeface="-apple-system"/>
              </a:rPr>
              <a:t> </a:t>
            </a:r>
            <a:r>
              <a:rPr lang="en-US" altLang="zh-TW" b="1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Visual Studio</a:t>
            </a:r>
            <a:r>
              <a:rPr lang="zh-TW" altLang="en-US" b="1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b="1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(2022)</a:t>
            </a:r>
          </a:p>
          <a:p>
            <a:pPr marL="0" indent="0">
              <a:buNone/>
            </a:pPr>
            <a:r>
              <a:rPr lang="en-US" altLang="zh-TW" dirty="0">
                <a:hlinkClick r:id="rId2"/>
              </a:rPr>
              <a:t>ABB-Developer Center (robotstudio.com)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>
                <a:hlinkClick r:id="rId3"/>
              </a:rPr>
              <a:t>下載 </a:t>
            </a:r>
            <a:r>
              <a:rPr lang="en-US" altLang="zh-TW" dirty="0">
                <a:hlinkClick r:id="rId3"/>
              </a:rPr>
              <a:t>Visual Studio Tools - </a:t>
            </a:r>
            <a:r>
              <a:rPr lang="zh-TW" altLang="en-US" dirty="0">
                <a:hlinkClick r:id="rId3"/>
              </a:rPr>
              <a:t>免費安裝 </a:t>
            </a:r>
            <a:r>
              <a:rPr lang="en-US" altLang="zh-TW" dirty="0">
                <a:hlinkClick r:id="rId3"/>
              </a:rPr>
              <a:t>Windows</a:t>
            </a:r>
            <a:r>
              <a:rPr lang="zh-TW" altLang="en-US" dirty="0">
                <a:hlinkClick r:id="rId3"/>
              </a:rPr>
              <a:t>、</a:t>
            </a:r>
            <a:r>
              <a:rPr lang="en-US" altLang="zh-TW" dirty="0">
                <a:hlinkClick r:id="rId3"/>
              </a:rPr>
              <a:t>Mac</a:t>
            </a:r>
            <a:r>
              <a:rPr lang="zh-TW" altLang="en-US" dirty="0">
                <a:hlinkClick r:id="rId3"/>
              </a:rPr>
              <a:t>、</a:t>
            </a:r>
            <a:r>
              <a:rPr lang="en-US" altLang="zh-TW" dirty="0">
                <a:hlinkClick r:id="rId3"/>
              </a:rPr>
              <a:t>Linux (microsoft.com)</a:t>
            </a:r>
            <a:endParaRPr lang="en-US" altLang="zh-TW" dirty="0"/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開發軟體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 PC SDK(2022)</a:t>
            </a:r>
          </a:p>
          <a:p>
            <a:pPr marL="0" indent="0">
              <a:buNone/>
            </a:pPr>
            <a:r>
              <a:rPr lang="en-US" altLang="zh-TW" dirty="0">
                <a:hlinkClick r:id="rId4"/>
              </a:rPr>
              <a:t>ABB-Developer Center (robotstudio.com)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安裝過程網上有詳細資料這裡就不多介紹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※</a:t>
            </a:r>
            <a:r>
              <a:rPr lang="zh-TW" altLang="en-US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注意</a:t>
            </a:r>
            <a:r>
              <a:rPr lang="en-US" altLang="zh-TW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TW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ABB</a:t>
            </a:r>
            <a:r>
              <a:rPr lang="zh-TW" altLang="en-US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</a:t>
            </a:r>
            <a:r>
              <a:rPr lang="en-US" altLang="zh-TW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SDK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的語言框架是</a:t>
            </a:r>
            <a:r>
              <a:rPr lang="en-US" altLang="zh-TW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.NET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框架，需要提前安装</a:t>
            </a:r>
            <a:r>
              <a:rPr lang="en-US" altLang="zh-TW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Visual Studio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TW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C#</a:t>
            </a:r>
            <a:r>
              <a:rPr lang="zh-TW" altLang="en-US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支持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庫，</a:t>
            </a:r>
            <a:r>
              <a:rPr lang="zh-TW" altLang="en-US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對於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最新版 </a:t>
            </a:r>
            <a:r>
              <a:rPr lang="en-US" altLang="zh-TW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2020.1 </a:t>
            </a:r>
            <a:r>
              <a:rPr lang="en-US" altLang="zh-TW" sz="2600" b="1" i="0" dirty="0" err="1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Vesion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必须是</a:t>
            </a:r>
            <a:r>
              <a:rPr lang="en-US" altLang="zh-TW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4.8</a:t>
            </a:r>
            <a:r>
              <a:rPr lang="zh-TW" altLang="en-US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以上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0" i="0" dirty="0">
              <a:solidFill>
                <a:srgbClr val="FF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而機</a:t>
            </a:r>
            <a:r>
              <a:rPr lang="zh-CN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器人控制器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需</a:t>
            </a:r>
            <a:r>
              <a:rPr lang="zh-CN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具有</a:t>
            </a:r>
            <a:r>
              <a:rPr lang="en-US" altLang="zh-CN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616-1 PC Interface</a:t>
            </a:r>
            <a:r>
              <a:rPr lang="zh-TW" altLang="en-US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選項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才能通訊</a:t>
            </a:r>
            <a:r>
              <a:rPr lang="zh-CN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選項</a:t>
            </a:r>
            <a:r>
              <a:rPr lang="zh-CN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可通</a:t>
            </a:r>
            <a:r>
              <a:rPr lang="zh-TW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過</a:t>
            </a:r>
            <a:r>
              <a:rPr lang="zh-CN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示教器</a:t>
            </a:r>
            <a:r>
              <a:rPr lang="zh-CN" altLang="en-US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系</a:t>
            </a:r>
            <a:r>
              <a:rPr lang="zh-TW" altLang="en-US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統</a:t>
            </a:r>
            <a:r>
              <a:rPr lang="zh-CN" altLang="en-US" sz="26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信息</a:t>
            </a:r>
            <a:r>
              <a:rPr lang="zh-CN" altLang="en-US" sz="26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查看。</a:t>
            </a:r>
            <a:endParaRPr lang="en-US" altLang="zh-TW" sz="2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b="1" i="0" dirty="0">
              <a:solidFill>
                <a:srgbClr val="4D4D4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b="1" i="0" dirty="0">
              <a:solidFill>
                <a:srgbClr val="4D4D4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4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813070" y="1388052"/>
            <a:ext cx="7010399" cy="546994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</a:t>
            </a:r>
            <a:r>
              <a:rPr lang="en-US" altLang="zh-TW" dirty="0"/>
              <a:t>SDK</a:t>
            </a:r>
            <a:r>
              <a:rPr lang="zh-TW" altLang="en-US" dirty="0"/>
              <a:t>進行手臂控制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61"/>
          <a:stretch/>
        </p:blipFill>
        <p:spPr>
          <a:xfrm>
            <a:off x="540327" y="2477653"/>
            <a:ext cx="4683501" cy="19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47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環境設定</a:t>
            </a:r>
            <a:r>
              <a:rPr lang="en-US" altLang="zh-TW" dirty="0"/>
              <a:t>(Visual Studio)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A091F588-DA48-6848-980C-B83E0DF99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21" y="1614383"/>
            <a:ext cx="7401958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1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D491AD17-0D6D-7A1C-3B2C-9A87926D2DE3}"/>
              </a:ext>
            </a:extLst>
          </p:cNvPr>
          <p:cNvGrpSpPr/>
          <p:nvPr/>
        </p:nvGrpSpPr>
        <p:grpSpPr>
          <a:xfrm>
            <a:off x="141102" y="797702"/>
            <a:ext cx="11567427" cy="5262596"/>
            <a:chOff x="269439" y="249092"/>
            <a:chExt cx="11567427" cy="526259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C5CF7CB6-6FBF-DB58-5C3D-3C47D222B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9439" y="249092"/>
              <a:ext cx="2899588" cy="526259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BC9DC98-CCE5-F267-5FF2-2B5455F51746}"/>
                </a:ext>
              </a:extLst>
            </p:cNvPr>
            <p:cNvSpPr/>
            <p:nvPr/>
          </p:nvSpPr>
          <p:spPr>
            <a:xfrm>
              <a:off x="738231" y="1952538"/>
              <a:ext cx="1602297" cy="2181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986D7185-D006-E59A-F281-0F7DAC7A1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9695" y="249092"/>
              <a:ext cx="8567171" cy="4266996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6941982-2CB5-6FF1-DD37-C052374430B2}"/>
                </a:ext>
              </a:extLst>
            </p:cNvPr>
            <p:cNvSpPr/>
            <p:nvPr/>
          </p:nvSpPr>
          <p:spPr>
            <a:xfrm>
              <a:off x="9580228" y="3791126"/>
              <a:ext cx="595618" cy="2181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5A9B6D0-C299-96BD-0091-DE0250607835}"/>
                </a:ext>
              </a:extLst>
            </p:cNvPr>
            <p:cNvSpPr/>
            <p:nvPr/>
          </p:nvSpPr>
          <p:spPr>
            <a:xfrm>
              <a:off x="4674066" y="3120006"/>
              <a:ext cx="4553824" cy="2181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C36059D-B6B4-7652-4382-8F89A222169A}"/>
                </a:ext>
              </a:extLst>
            </p:cNvPr>
            <p:cNvSpPr/>
            <p:nvPr/>
          </p:nvSpPr>
          <p:spPr>
            <a:xfrm>
              <a:off x="4674066" y="3410824"/>
              <a:ext cx="4553824" cy="38030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6ADEF58-807E-C744-9EE7-F01E0CA22112}"/>
                </a:ext>
              </a:extLst>
            </p:cNvPr>
            <p:cNvSpPr/>
            <p:nvPr/>
          </p:nvSpPr>
          <p:spPr>
            <a:xfrm>
              <a:off x="7199152" y="1190537"/>
              <a:ext cx="2917971" cy="38030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C03B5BE-2279-392C-827D-05756FBA5496}"/>
                </a:ext>
              </a:extLst>
            </p:cNvPr>
            <p:cNvSpPr/>
            <p:nvPr/>
          </p:nvSpPr>
          <p:spPr>
            <a:xfrm>
              <a:off x="10175846" y="3791126"/>
              <a:ext cx="595619" cy="2181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83517AB-63F0-6784-0008-5C2161AE772B}"/>
                </a:ext>
              </a:extLst>
            </p:cNvPr>
            <p:cNvSpPr/>
            <p:nvPr/>
          </p:nvSpPr>
          <p:spPr>
            <a:xfrm>
              <a:off x="2285418" y="2061595"/>
              <a:ext cx="31290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20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23DBF0C-0C6C-534B-B36B-AF60530D258A}"/>
                </a:ext>
              </a:extLst>
            </p:cNvPr>
            <p:cNvSpPr/>
            <p:nvPr/>
          </p:nvSpPr>
          <p:spPr>
            <a:xfrm>
              <a:off x="9565130" y="3387755"/>
              <a:ext cx="312907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62C3023-C0AB-2542-DD80-B9F96D543A7E}"/>
                </a:ext>
              </a:extLst>
            </p:cNvPr>
            <p:cNvSpPr/>
            <p:nvPr/>
          </p:nvSpPr>
          <p:spPr>
            <a:xfrm>
              <a:off x="5646934" y="2774307"/>
              <a:ext cx="312907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61CAC4F-9F28-4B25-6FA6-722D048DD44A}"/>
                </a:ext>
              </a:extLst>
            </p:cNvPr>
            <p:cNvSpPr/>
            <p:nvPr/>
          </p:nvSpPr>
          <p:spPr>
            <a:xfrm>
              <a:off x="7881599" y="4072224"/>
              <a:ext cx="312907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4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EF89AC5-ADB3-4741-39AA-14927365F074}"/>
                </a:ext>
              </a:extLst>
            </p:cNvPr>
            <p:cNvSpPr/>
            <p:nvPr/>
          </p:nvSpPr>
          <p:spPr>
            <a:xfrm>
              <a:off x="6950978" y="821423"/>
              <a:ext cx="312907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8DCB102-279D-F666-3947-29DBFEA6E747}"/>
                </a:ext>
              </a:extLst>
            </p:cNvPr>
            <p:cNvSpPr/>
            <p:nvPr/>
          </p:nvSpPr>
          <p:spPr>
            <a:xfrm>
              <a:off x="4286774" y="2170652"/>
              <a:ext cx="3816991" cy="2910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BE25773-B410-B7D2-D5B7-651DEC0C8DC9}"/>
                </a:ext>
              </a:extLst>
            </p:cNvPr>
            <p:cNvSpPr/>
            <p:nvPr/>
          </p:nvSpPr>
          <p:spPr>
            <a:xfrm>
              <a:off x="4286774" y="1745257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預設路徑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F0A8B29-59B3-C13D-69D4-E99B81A8688E}"/>
                </a:ext>
              </a:extLst>
            </p:cNvPr>
            <p:cNvSpPr/>
            <p:nvPr/>
          </p:nvSpPr>
          <p:spPr>
            <a:xfrm>
              <a:off x="8214221" y="4112313"/>
              <a:ext cx="595618" cy="2181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726B080-982C-9CCC-07C0-E88357F147B4}"/>
                </a:ext>
              </a:extLst>
            </p:cNvPr>
            <p:cNvSpPr/>
            <p:nvPr/>
          </p:nvSpPr>
          <p:spPr>
            <a:xfrm>
              <a:off x="10475807" y="3367835"/>
              <a:ext cx="31290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20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6</a:t>
              </a:r>
              <a:endParaRPr lang="zh-TW" altLang="en-US" sz="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AF29B11B-82F6-E5AA-A571-7E3A5138CB97}"/>
              </a:ext>
            </a:extLst>
          </p:cNvPr>
          <p:cNvSpPr/>
          <p:nvPr/>
        </p:nvSpPr>
        <p:spPr>
          <a:xfrm>
            <a:off x="3040690" y="5059710"/>
            <a:ext cx="898194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※注意</a:t>
            </a:r>
            <a:r>
              <a:rPr lang="en-US" altLang="zh-TW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更換電腦使用專案時都需下載</a:t>
            </a:r>
            <a:r>
              <a:rPr lang="en-US" altLang="zh-TW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PC SDK</a:t>
            </a:r>
            <a:r>
              <a:rPr lang="zh-TW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才可使用</a:t>
            </a:r>
            <a:r>
              <a:rPr lang="en-US" altLang="zh-TW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!!</a:t>
            </a:r>
          </a:p>
          <a:p>
            <a:r>
              <a:rPr lang="en-US" altLang="zh-TW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	  </a:t>
            </a:r>
            <a:r>
              <a:rPr lang="zh-TW" altLang="en-US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也不需要再添加一次</a:t>
            </a:r>
          </a:p>
        </p:txBody>
      </p:sp>
    </p:spTree>
    <p:extLst>
      <p:ext uri="{BB962C8B-B14F-4D97-AF65-F5344CB8AC3E}">
        <p14:creationId xmlns:p14="http://schemas.microsoft.com/office/powerpoint/2010/main" val="3220156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756FE69B-B8F1-73B0-25F3-39199F744983}"/>
              </a:ext>
            </a:extLst>
          </p:cNvPr>
          <p:cNvSpPr txBox="1"/>
          <p:nvPr/>
        </p:nvSpPr>
        <p:spPr>
          <a:xfrm>
            <a:off x="820722" y="1379912"/>
            <a:ext cx="105505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程式開發所需調用內容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CN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※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必</a:t>
            </a:r>
            <a:r>
              <a:rPr lang="zh-TW" altLang="en-US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須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小心</a:t>
            </a:r>
            <a:r>
              <a:rPr lang="zh-TW" altLang="en-US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處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理</a:t>
            </a:r>
            <a:r>
              <a:rPr lang="zh-TW" altLang="en-US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控制器的</a:t>
            </a:r>
            <a:r>
              <a:rPr lang="zh-TW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遠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</a:t>
            </a:r>
            <a:r>
              <a:rPr lang="zh-TW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訪問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 确保您不</a:t>
            </a:r>
            <a:r>
              <a:rPr lang="zh-TW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會無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意</a:t>
            </a:r>
            <a:r>
              <a:rPr lang="zh-TW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間</a:t>
            </a:r>
            <a:r>
              <a:rPr lang="zh-TW" altLang="en-US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干擾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r>
              <a:rPr lang="zh-TW" altLang="en-US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產</a:t>
            </a:r>
            <a:r>
              <a:rPr lang="zh-CN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中的系</a:t>
            </a:r>
            <a:r>
              <a:rPr lang="zh-TW" alt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統。</a:t>
            </a:r>
            <a:endParaRPr lang="en-US" altLang="zh-TW" sz="2400" b="0" i="0" dirty="0">
              <a:solidFill>
                <a:srgbClr val="444444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手冊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Application manual - PC SDK (abb.com)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詳細查詢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C3B62D3-EFF2-ED08-EFD6-8E2ABBC5F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21272"/>
            <a:ext cx="10515600" cy="1325563"/>
          </a:xfrm>
        </p:spPr>
        <p:txBody>
          <a:bodyPr/>
          <a:lstStyle/>
          <a:p>
            <a:r>
              <a:rPr lang="zh-TW" altLang="en-US" dirty="0"/>
              <a:t>程式涵式庫引用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C151391-7D2A-EB15-C9F4-32503603F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14" y="2705475"/>
            <a:ext cx="8383170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60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520AF80A-E310-1B81-0FEE-39B86DB8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437" y="565652"/>
            <a:ext cx="11097126" cy="1503780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classes used to access robot controller functionality together make up </a:t>
            </a:r>
            <a:r>
              <a:rPr lang="en-US" altLang="zh-TW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theController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API (CAPI). The following illustration shows a part of the CAPI object</a:t>
            </a:r>
            <a:b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model:</a:t>
            </a: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3A65754E-9E34-E7FD-E311-F089E4441C79}"/>
              </a:ext>
            </a:extLst>
          </p:cNvPr>
          <p:cNvGrpSpPr/>
          <p:nvPr/>
        </p:nvGrpSpPr>
        <p:grpSpPr>
          <a:xfrm>
            <a:off x="547437" y="1844842"/>
            <a:ext cx="10963576" cy="4843979"/>
            <a:chOff x="151001" y="1582604"/>
            <a:chExt cx="11338428" cy="525861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8E33B00-62A6-A79A-947A-5B9098C5C28B}"/>
                </a:ext>
              </a:extLst>
            </p:cNvPr>
            <p:cNvSpPr/>
            <p:nvPr/>
          </p:nvSpPr>
          <p:spPr>
            <a:xfrm>
              <a:off x="151001" y="1582604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Controller</a:t>
              </a:r>
              <a:endParaRPr lang="zh-TW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1750965-18EE-6152-FB32-C784210C25A6}"/>
                </a:ext>
              </a:extLst>
            </p:cNvPr>
            <p:cNvSpPr/>
            <p:nvPr/>
          </p:nvSpPr>
          <p:spPr>
            <a:xfrm>
              <a:off x="6096000" y="2573017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Module(s)</a:t>
              </a:r>
              <a:endParaRPr lang="zh-TW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A4DE47A-9D9B-2D28-6BA4-4F4EEC7B61DD}"/>
                </a:ext>
              </a:extLst>
            </p:cNvPr>
            <p:cNvSpPr/>
            <p:nvPr/>
          </p:nvSpPr>
          <p:spPr>
            <a:xfrm>
              <a:off x="2170299" y="1582604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I/O System</a:t>
              </a:r>
              <a:endParaRPr lang="zh-TW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753DCE0-2870-0A6D-F768-0FCAFC188117}"/>
                </a:ext>
              </a:extLst>
            </p:cNvPr>
            <p:cNvSpPr/>
            <p:nvPr/>
          </p:nvSpPr>
          <p:spPr>
            <a:xfrm>
              <a:off x="2170299" y="3709181"/>
              <a:ext cx="1724644" cy="50090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MotionSystem</a:t>
              </a:r>
              <a:endParaRPr lang="zh-TW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760A8FA-7D5A-DA6D-BA26-B61B19E8EEE8}"/>
                </a:ext>
              </a:extLst>
            </p:cNvPr>
            <p:cNvSpPr/>
            <p:nvPr/>
          </p:nvSpPr>
          <p:spPr>
            <a:xfrm>
              <a:off x="2170297" y="2568856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Rapid</a:t>
              </a:r>
              <a:endParaRPr lang="zh-TW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8225862-0081-BCC8-7541-2285EDF5335A}"/>
                </a:ext>
              </a:extLst>
            </p:cNvPr>
            <p:cNvSpPr/>
            <p:nvPr/>
          </p:nvSpPr>
          <p:spPr>
            <a:xfrm>
              <a:off x="4189596" y="2568856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Task(s)</a:t>
              </a:r>
              <a:endParaRPr lang="zh-TW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48139DE-F31C-34AD-663C-525E6D574263}"/>
                </a:ext>
              </a:extLst>
            </p:cNvPr>
            <p:cNvSpPr/>
            <p:nvPr/>
          </p:nvSpPr>
          <p:spPr>
            <a:xfrm>
              <a:off x="7597629" y="6329494"/>
              <a:ext cx="2234268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ControllerSystemlnfo</a:t>
              </a:r>
              <a:endParaRPr lang="zh-TW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C1D6CC4-7D5F-FE1F-D006-AFD4DF051C4E}"/>
                </a:ext>
              </a:extLst>
            </p:cNvPr>
            <p:cNvSpPr/>
            <p:nvPr/>
          </p:nvSpPr>
          <p:spPr>
            <a:xfrm>
              <a:off x="8125787" y="3429000"/>
              <a:ext cx="1482460" cy="49423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RapidData(s)</a:t>
              </a:r>
              <a:endParaRPr lang="zh-TW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96B8AEA-07E8-3160-B637-BF8E028AFF42}"/>
                </a:ext>
              </a:extLst>
            </p:cNvPr>
            <p:cNvSpPr/>
            <p:nvPr/>
          </p:nvSpPr>
          <p:spPr>
            <a:xfrm>
              <a:off x="10021701" y="2570101"/>
              <a:ext cx="1467728" cy="5104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RapidData(s)</a:t>
              </a:r>
              <a:endParaRPr lang="zh-TW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CB7562E-A54B-E109-57ED-69C206D2E31D}"/>
                </a:ext>
              </a:extLst>
            </p:cNvPr>
            <p:cNvSpPr/>
            <p:nvPr/>
          </p:nvSpPr>
          <p:spPr>
            <a:xfrm>
              <a:off x="4285720" y="3698355"/>
              <a:ext cx="1724644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MechanicalUnit</a:t>
              </a:r>
              <a:endParaRPr lang="zh-TW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C42B77F-8C0A-D0C7-DC56-AEEB74A562EC}"/>
                </a:ext>
              </a:extLst>
            </p:cNvPr>
            <p:cNvSpPr/>
            <p:nvPr/>
          </p:nvSpPr>
          <p:spPr>
            <a:xfrm>
              <a:off x="6851008" y="4763668"/>
              <a:ext cx="2074342" cy="49423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EventLogMessage*</a:t>
              </a:r>
              <a:endParaRPr lang="zh-TW" altLang="en-US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7407119-032B-32DB-C687-2E85682F8D28}"/>
                </a:ext>
              </a:extLst>
            </p:cNvPr>
            <p:cNvSpPr/>
            <p:nvPr/>
          </p:nvSpPr>
          <p:spPr>
            <a:xfrm>
              <a:off x="4189593" y="4763669"/>
              <a:ext cx="2074342" cy="4900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 EventLogCategory*</a:t>
              </a:r>
              <a:endParaRPr lang="zh-TW" altLang="en-US" dirty="0"/>
            </a:p>
            <a:p>
              <a:pPr algn="ctr"/>
              <a:endParaRPr lang="zh-TW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285B411-A2EA-6C6E-C977-54DF00851553}"/>
                </a:ext>
              </a:extLst>
            </p:cNvPr>
            <p:cNvSpPr/>
            <p:nvPr/>
          </p:nvSpPr>
          <p:spPr>
            <a:xfrm>
              <a:off x="2170297" y="5710073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FilSystem</a:t>
              </a:r>
              <a:endParaRPr lang="zh-TW" altLang="en-US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F5AAF62-B0DC-50C8-3C15-E411977CDFD4}"/>
                </a:ext>
              </a:extLst>
            </p:cNvPr>
            <p:cNvSpPr/>
            <p:nvPr/>
          </p:nvSpPr>
          <p:spPr>
            <a:xfrm>
              <a:off x="2170298" y="4763668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EventLog</a:t>
              </a:r>
              <a:endParaRPr lang="zh-TW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581BE0A-28FD-8F4A-13A1-B3A609AB5500}"/>
                </a:ext>
              </a:extLst>
            </p:cNvPr>
            <p:cNvSpPr/>
            <p:nvPr/>
          </p:nvSpPr>
          <p:spPr>
            <a:xfrm>
              <a:off x="8125789" y="2570101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Routine(s)</a:t>
              </a:r>
              <a:endParaRPr lang="zh-TW" altLang="en-US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5867159-ACD1-9856-F36F-562FF882AF52}"/>
                </a:ext>
              </a:extLst>
            </p:cNvPr>
            <p:cNvSpPr/>
            <p:nvPr/>
          </p:nvSpPr>
          <p:spPr>
            <a:xfrm>
              <a:off x="4189597" y="1582604"/>
              <a:ext cx="112412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Signal(s)</a:t>
              </a:r>
              <a:endParaRPr lang="zh-TW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CE1F694-B831-0ACA-6BDD-7624FF15ADBD}"/>
                </a:ext>
              </a:extLst>
            </p:cNvPr>
            <p:cNvSpPr/>
            <p:nvPr/>
          </p:nvSpPr>
          <p:spPr>
            <a:xfrm>
              <a:off x="4189593" y="5710073"/>
              <a:ext cx="2661415" cy="5117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ControllerFileSystemlnfo*</a:t>
              </a:r>
              <a:endParaRPr lang="zh-TW" altLang="en-US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40DE336-EEF1-3F84-C485-EA91D2AD149B}"/>
                </a:ext>
              </a:extLst>
            </p:cNvPr>
            <p:cNvSpPr/>
            <p:nvPr/>
          </p:nvSpPr>
          <p:spPr>
            <a:xfrm>
              <a:off x="7597629" y="5710073"/>
              <a:ext cx="2010618" cy="51172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ControllerFilelnfo</a:t>
              </a:r>
              <a:endParaRPr lang="zh-TW" altLang="en-US" dirty="0"/>
            </a:p>
          </p:txBody>
        </p:sp>
        <p:cxnSp>
          <p:nvCxnSpPr>
            <p:cNvPr id="25" name="直線單箭頭接點 24">
              <a:extLst>
                <a:ext uri="{FF2B5EF4-FFF2-40B4-BE49-F238E27FC236}">
                  <a16:creationId xmlns:a16="http://schemas.microsoft.com/office/drawing/2014/main" id="{092DA0B3-18D4-F488-15A2-C88CD8C57F20}"/>
                </a:ext>
              </a:extLst>
            </p:cNvPr>
            <p:cNvCxnSpPr>
              <a:stCxn id="7" idx="3"/>
              <a:endCxn id="9" idx="1"/>
            </p:cNvCxnSpPr>
            <p:nvPr/>
          </p:nvCxnSpPr>
          <p:spPr>
            <a:xfrm>
              <a:off x="1275126" y="1838468"/>
              <a:ext cx="89517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單箭頭接點 25">
              <a:extLst>
                <a:ext uri="{FF2B5EF4-FFF2-40B4-BE49-F238E27FC236}">
                  <a16:creationId xmlns:a16="http://schemas.microsoft.com/office/drawing/2014/main" id="{774BB6FC-03C5-199F-4FE8-5D718873A425}"/>
                </a:ext>
              </a:extLst>
            </p:cNvPr>
            <p:cNvCxnSpPr>
              <a:stCxn id="9" idx="3"/>
              <a:endCxn id="22" idx="1"/>
            </p:cNvCxnSpPr>
            <p:nvPr/>
          </p:nvCxnSpPr>
          <p:spPr>
            <a:xfrm>
              <a:off x="3294424" y="1838468"/>
              <a:ext cx="89517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接點: 肘形 26">
              <a:extLst>
                <a:ext uri="{FF2B5EF4-FFF2-40B4-BE49-F238E27FC236}">
                  <a16:creationId xmlns:a16="http://schemas.microsoft.com/office/drawing/2014/main" id="{032FE08A-D3BA-CF11-1221-7AA6D45B4380}"/>
                </a:ext>
              </a:extLst>
            </p:cNvPr>
            <p:cNvCxnSpPr>
              <a:stCxn id="7" idx="2"/>
              <a:endCxn id="11" idx="1"/>
            </p:cNvCxnSpPr>
            <p:nvPr/>
          </p:nvCxnSpPr>
          <p:spPr>
            <a:xfrm rot="16200000" flipH="1">
              <a:off x="1076486" y="1730909"/>
              <a:ext cx="730388" cy="1457233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接點: 肘形 27">
              <a:extLst>
                <a:ext uri="{FF2B5EF4-FFF2-40B4-BE49-F238E27FC236}">
                  <a16:creationId xmlns:a16="http://schemas.microsoft.com/office/drawing/2014/main" id="{93D3B960-DB1C-95D8-8843-28A3E99F71E1}"/>
                </a:ext>
              </a:extLst>
            </p:cNvPr>
            <p:cNvCxnSpPr>
              <a:cxnSpLocks/>
              <a:stCxn id="7" idx="2"/>
              <a:endCxn id="10" idx="1"/>
            </p:cNvCxnSpPr>
            <p:nvPr/>
          </p:nvCxnSpPr>
          <p:spPr>
            <a:xfrm rot="16200000" flipH="1">
              <a:off x="509031" y="2298365"/>
              <a:ext cx="1865300" cy="1457235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接點: 肘形 28">
              <a:extLst>
                <a:ext uri="{FF2B5EF4-FFF2-40B4-BE49-F238E27FC236}">
                  <a16:creationId xmlns:a16="http://schemas.microsoft.com/office/drawing/2014/main" id="{69DE1838-D58C-5433-2BEB-3F17BE543CD8}"/>
                </a:ext>
              </a:extLst>
            </p:cNvPr>
            <p:cNvCxnSpPr>
              <a:stCxn id="7" idx="2"/>
              <a:endCxn id="20" idx="1"/>
            </p:cNvCxnSpPr>
            <p:nvPr/>
          </p:nvCxnSpPr>
          <p:spPr>
            <a:xfrm rot="16200000" flipH="1">
              <a:off x="-20919" y="2828315"/>
              <a:ext cx="2925200" cy="1457234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接點: 肘形 29">
              <a:extLst>
                <a:ext uri="{FF2B5EF4-FFF2-40B4-BE49-F238E27FC236}">
                  <a16:creationId xmlns:a16="http://schemas.microsoft.com/office/drawing/2014/main" id="{5A17C2FA-9544-B187-7420-7EF9FFACC876}"/>
                </a:ext>
              </a:extLst>
            </p:cNvPr>
            <p:cNvCxnSpPr>
              <a:stCxn id="7" idx="2"/>
              <a:endCxn id="19" idx="1"/>
            </p:cNvCxnSpPr>
            <p:nvPr/>
          </p:nvCxnSpPr>
          <p:spPr>
            <a:xfrm rot="16200000" flipH="1">
              <a:off x="-494122" y="3301517"/>
              <a:ext cx="3871605" cy="1457233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單箭頭接點 30">
              <a:extLst>
                <a:ext uri="{FF2B5EF4-FFF2-40B4-BE49-F238E27FC236}">
                  <a16:creationId xmlns:a16="http://schemas.microsoft.com/office/drawing/2014/main" id="{D418D4FD-4822-C9F5-2B77-9D6EF6C53F5A}"/>
                </a:ext>
              </a:extLst>
            </p:cNvPr>
            <p:cNvCxnSpPr>
              <a:stCxn id="11" idx="3"/>
              <a:endCxn id="12" idx="1"/>
            </p:cNvCxnSpPr>
            <p:nvPr/>
          </p:nvCxnSpPr>
          <p:spPr>
            <a:xfrm>
              <a:off x="3294422" y="2824720"/>
              <a:ext cx="89517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單箭頭接點 31">
              <a:extLst>
                <a:ext uri="{FF2B5EF4-FFF2-40B4-BE49-F238E27FC236}">
                  <a16:creationId xmlns:a16="http://schemas.microsoft.com/office/drawing/2014/main" id="{33167E19-A79B-F89F-3C13-4047186429C9}"/>
                </a:ext>
              </a:extLst>
            </p:cNvPr>
            <p:cNvCxnSpPr>
              <a:stCxn id="12" idx="3"/>
              <a:endCxn id="8" idx="1"/>
            </p:cNvCxnSpPr>
            <p:nvPr/>
          </p:nvCxnSpPr>
          <p:spPr>
            <a:xfrm>
              <a:off x="5313721" y="2824720"/>
              <a:ext cx="782279" cy="416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單箭頭接點 32">
              <a:extLst>
                <a:ext uri="{FF2B5EF4-FFF2-40B4-BE49-F238E27FC236}">
                  <a16:creationId xmlns:a16="http://schemas.microsoft.com/office/drawing/2014/main" id="{17C51FB6-3FA0-A7B7-A072-8B275F9E013E}"/>
                </a:ext>
              </a:extLst>
            </p:cNvPr>
            <p:cNvCxnSpPr>
              <a:stCxn id="8" idx="3"/>
              <a:endCxn id="21" idx="1"/>
            </p:cNvCxnSpPr>
            <p:nvPr/>
          </p:nvCxnSpPr>
          <p:spPr>
            <a:xfrm flipV="1">
              <a:off x="7220125" y="2825965"/>
              <a:ext cx="905664" cy="291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單箭頭接點 33">
              <a:extLst>
                <a:ext uri="{FF2B5EF4-FFF2-40B4-BE49-F238E27FC236}">
                  <a16:creationId xmlns:a16="http://schemas.microsoft.com/office/drawing/2014/main" id="{A79176A9-2C34-3652-7C2A-357D018B86FA}"/>
                </a:ext>
              </a:extLst>
            </p:cNvPr>
            <p:cNvCxnSpPr>
              <a:cxnSpLocks/>
              <a:stCxn id="21" idx="3"/>
              <a:endCxn id="15" idx="1"/>
            </p:cNvCxnSpPr>
            <p:nvPr/>
          </p:nvCxnSpPr>
          <p:spPr>
            <a:xfrm flipV="1">
              <a:off x="9249914" y="2825343"/>
              <a:ext cx="771788" cy="62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接點: 肘形 34">
              <a:extLst>
                <a:ext uri="{FF2B5EF4-FFF2-40B4-BE49-F238E27FC236}">
                  <a16:creationId xmlns:a16="http://schemas.microsoft.com/office/drawing/2014/main" id="{260FA544-959F-EDC5-5955-B682510232FA}"/>
                </a:ext>
              </a:extLst>
            </p:cNvPr>
            <p:cNvCxnSpPr>
              <a:cxnSpLocks/>
              <a:stCxn id="8" idx="2"/>
              <a:endCxn id="14" idx="1"/>
            </p:cNvCxnSpPr>
            <p:nvPr/>
          </p:nvCxnSpPr>
          <p:spPr>
            <a:xfrm rot="16200000" flipH="1">
              <a:off x="7096239" y="2646569"/>
              <a:ext cx="591371" cy="1467724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單箭頭接點 35">
              <a:extLst>
                <a:ext uri="{FF2B5EF4-FFF2-40B4-BE49-F238E27FC236}">
                  <a16:creationId xmlns:a16="http://schemas.microsoft.com/office/drawing/2014/main" id="{34AAAE20-924C-677B-220E-BAF1113C3607}"/>
                </a:ext>
              </a:extLst>
            </p:cNvPr>
            <p:cNvCxnSpPr>
              <a:cxnSpLocks/>
              <a:stCxn id="10" idx="3"/>
              <a:endCxn id="16" idx="1"/>
            </p:cNvCxnSpPr>
            <p:nvPr/>
          </p:nvCxnSpPr>
          <p:spPr>
            <a:xfrm flipV="1">
              <a:off x="3894943" y="3954220"/>
              <a:ext cx="390777" cy="541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單箭頭接點 36">
              <a:extLst>
                <a:ext uri="{FF2B5EF4-FFF2-40B4-BE49-F238E27FC236}">
                  <a16:creationId xmlns:a16="http://schemas.microsoft.com/office/drawing/2014/main" id="{23224A20-0C49-3D08-8E2A-CA342137BC2C}"/>
                </a:ext>
              </a:extLst>
            </p:cNvPr>
            <p:cNvCxnSpPr>
              <a:cxnSpLocks/>
              <a:stCxn id="20" idx="3"/>
              <a:endCxn id="18" idx="1"/>
            </p:cNvCxnSpPr>
            <p:nvPr/>
          </p:nvCxnSpPr>
          <p:spPr>
            <a:xfrm flipV="1">
              <a:off x="3294423" y="5008706"/>
              <a:ext cx="895171" cy="108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單箭頭接點 37">
              <a:extLst>
                <a:ext uri="{FF2B5EF4-FFF2-40B4-BE49-F238E27FC236}">
                  <a16:creationId xmlns:a16="http://schemas.microsoft.com/office/drawing/2014/main" id="{58913A68-D602-0292-8BC4-539B5ED1BB7D}"/>
                </a:ext>
              </a:extLst>
            </p:cNvPr>
            <p:cNvCxnSpPr>
              <a:cxnSpLocks/>
              <a:stCxn id="18" idx="3"/>
              <a:endCxn id="17" idx="1"/>
            </p:cNvCxnSpPr>
            <p:nvPr/>
          </p:nvCxnSpPr>
          <p:spPr>
            <a:xfrm>
              <a:off x="6263936" y="5008706"/>
              <a:ext cx="587073" cy="207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單箭頭接點 38">
              <a:extLst>
                <a:ext uri="{FF2B5EF4-FFF2-40B4-BE49-F238E27FC236}">
                  <a16:creationId xmlns:a16="http://schemas.microsoft.com/office/drawing/2014/main" id="{23537B0F-6EED-C81B-5224-8E2976095542}"/>
                </a:ext>
              </a:extLst>
            </p:cNvPr>
            <p:cNvCxnSpPr>
              <a:stCxn id="19" idx="3"/>
              <a:endCxn id="23" idx="1"/>
            </p:cNvCxnSpPr>
            <p:nvPr/>
          </p:nvCxnSpPr>
          <p:spPr>
            <a:xfrm>
              <a:off x="3294422" y="5965937"/>
              <a:ext cx="89517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單箭頭接點 39">
              <a:extLst>
                <a:ext uri="{FF2B5EF4-FFF2-40B4-BE49-F238E27FC236}">
                  <a16:creationId xmlns:a16="http://schemas.microsoft.com/office/drawing/2014/main" id="{03328600-6AA7-3188-BB64-55E261EBC69E}"/>
                </a:ext>
              </a:extLst>
            </p:cNvPr>
            <p:cNvCxnSpPr>
              <a:cxnSpLocks/>
              <a:stCxn id="23" idx="3"/>
              <a:endCxn id="24" idx="1"/>
            </p:cNvCxnSpPr>
            <p:nvPr/>
          </p:nvCxnSpPr>
          <p:spPr>
            <a:xfrm flipV="1">
              <a:off x="6851008" y="5965936"/>
              <a:ext cx="746621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接點: 肘形 40">
              <a:extLst>
                <a:ext uri="{FF2B5EF4-FFF2-40B4-BE49-F238E27FC236}">
                  <a16:creationId xmlns:a16="http://schemas.microsoft.com/office/drawing/2014/main" id="{E3D974BD-B49F-09E8-CE5C-ACAF0BD8A120}"/>
                </a:ext>
              </a:extLst>
            </p:cNvPr>
            <p:cNvCxnSpPr>
              <a:stCxn id="23" idx="2"/>
              <a:endCxn id="13" idx="1"/>
            </p:cNvCxnSpPr>
            <p:nvPr/>
          </p:nvCxnSpPr>
          <p:spPr>
            <a:xfrm rot="16200000" flipH="1">
              <a:off x="6377187" y="5364915"/>
              <a:ext cx="363557" cy="2077328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3399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手臂參數宣告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68284" y="2231648"/>
            <a:ext cx="5461000" cy="174459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446408" y="2006395"/>
            <a:ext cx="48102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/>
              <a:t>Controller </a:t>
            </a:r>
            <a:r>
              <a:rPr lang="en-US" altLang="zh-TW" sz="1600" dirty="0" err="1"/>
              <a:t>controller</a:t>
            </a:r>
            <a:r>
              <a:rPr lang="en-US" altLang="zh-TW" sz="1600" dirty="0"/>
              <a:t>;</a:t>
            </a:r>
          </a:p>
          <a:p>
            <a:r>
              <a:rPr lang="en-US" altLang="zh-TW" sz="1600" dirty="0"/>
              <a:t>        </a:t>
            </a:r>
            <a:r>
              <a:rPr lang="en-US" altLang="zh-TW" sz="1600" dirty="0" err="1"/>
              <a:t>NetworkScanner</a:t>
            </a:r>
            <a:r>
              <a:rPr lang="en-US" altLang="zh-TW" sz="1600" dirty="0"/>
              <a:t> </a:t>
            </a:r>
            <a:r>
              <a:rPr lang="en-US" altLang="zh-TW" sz="1600" dirty="0" err="1"/>
              <a:t>controllerFinder</a:t>
            </a:r>
            <a:r>
              <a:rPr lang="en-US" altLang="zh-TW" sz="1600" dirty="0"/>
              <a:t>;</a:t>
            </a:r>
          </a:p>
          <a:p>
            <a:r>
              <a:rPr lang="en-US" altLang="zh-TW" sz="1600" dirty="0"/>
              <a:t>        </a:t>
            </a:r>
            <a:r>
              <a:rPr lang="en-US" altLang="zh-TW" sz="1600" dirty="0" err="1"/>
              <a:t>ControllerInfoCollection</a:t>
            </a:r>
            <a:r>
              <a:rPr lang="en-US" altLang="zh-TW" sz="1600" dirty="0"/>
              <a:t> </a:t>
            </a:r>
            <a:r>
              <a:rPr lang="en-US" altLang="zh-TW" sz="1600" dirty="0" err="1"/>
              <a:t>controllerInfoCollection</a:t>
            </a:r>
            <a:r>
              <a:rPr lang="en-US" altLang="zh-TW" sz="1600" dirty="0"/>
              <a:t>;</a:t>
            </a:r>
          </a:p>
          <a:p>
            <a:r>
              <a:rPr lang="en-US" altLang="zh-TW" sz="1600" dirty="0"/>
              <a:t>        </a:t>
            </a:r>
            <a:r>
              <a:rPr lang="en-US" altLang="zh-TW" sz="1600" dirty="0" err="1"/>
              <a:t>ABB.Robotics.Controllers.RapidDomain.Task</a:t>
            </a:r>
            <a:r>
              <a:rPr lang="en-US" altLang="zh-TW" sz="1600" dirty="0"/>
              <a:t> task1;</a:t>
            </a:r>
          </a:p>
          <a:p>
            <a:r>
              <a:rPr lang="en-US" altLang="zh-TW" sz="1600" dirty="0"/>
              <a:t>        </a:t>
            </a:r>
            <a:r>
              <a:rPr lang="en-US" altLang="zh-TW" sz="1600" dirty="0" err="1"/>
              <a:t>FileSystem</a:t>
            </a:r>
            <a:r>
              <a:rPr lang="en-US" altLang="zh-TW" sz="1600" dirty="0"/>
              <a:t> </a:t>
            </a:r>
            <a:r>
              <a:rPr lang="en-US" altLang="zh-TW" sz="1600" dirty="0" err="1"/>
              <a:t>fileSystem</a:t>
            </a:r>
            <a:r>
              <a:rPr lang="en-US" altLang="zh-TW" sz="1600" dirty="0"/>
              <a:t>;</a:t>
            </a:r>
          </a:p>
          <a:p>
            <a:r>
              <a:rPr lang="en-US" altLang="zh-TW" sz="1600" dirty="0"/>
              <a:t>        Mastership master;</a:t>
            </a:r>
          </a:p>
          <a:p>
            <a:r>
              <a:rPr lang="en-US" altLang="zh-TW" sz="1600" dirty="0"/>
              <a:t>        string </a:t>
            </a:r>
            <a:r>
              <a:rPr lang="en-US" altLang="zh-TW" sz="1600" dirty="0" err="1"/>
              <a:t>remoteDir</a:t>
            </a:r>
            <a:r>
              <a:rPr lang="en-US" altLang="zh-TW" sz="1600" dirty="0"/>
              <a:t> ="";</a:t>
            </a:r>
          </a:p>
          <a:p>
            <a:r>
              <a:rPr lang="en-US" altLang="zh-TW" sz="1600" dirty="0"/>
              <a:t>        string </a:t>
            </a:r>
            <a:r>
              <a:rPr lang="en-US" altLang="zh-TW" sz="1600" dirty="0" err="1"/>
              <a:t>localDir</a:t>
            </a:r>
            <a:r>
              <a:rPr lang="en-US" altLang="zh-TW" sz="1600" dirty="0"/>
              <a:t> = "";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8124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手臂連線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697987" y="1615697"/>
            <a:ext cx="4968344" cy="467677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36758" y="1615697"/>
            <a:ext cx="54295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try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this.controllerFinder</a:t>
            </a:r>
            <a:r>
              <a:rPr lang="en-US" altLang="zh-TW" sz="1200" dirty="0"/>
              <a:t> = new </a:t>
            </a:r>
            <a:r>
              <a:rPr lang="en-US" altLang="zh-TW" sz="1200" dirty="0" err="1"/>
              <a:t>NetworkScanner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this.controllerFinder.Scan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this.controllerInfoCollection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controllerFinder.Controllers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this.controller</a:t>
            </a:r>
            <a:r>
              <a:rPr lang="en-US" altLang="zh-TW" sz="1200" dirty="0"/>
              <a:t> = new Controller(</a:t>
            </a:r>
            <a:r>
              <a:rPr lang="en-US" altLang="zh-TW" sz="1200" dirty="0" err="1"/>
              <a:t>this.controllerInfoCollection</a:t>
            </a:r>
            <a:r>
              <a:rPr lang="en-US" altLang="zh-TW" sz="1200" dirty="0"/>
              <a:t>[0]);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this.controller.Logon</a:t>
            </a:r>
            <a:r>
              <a:rPr lang="en-US" altLang="zh-TW" sz="1200" dirty="0"/>
              <a:t>(</a:t>
            </a:r>
            <a:r>
              <a:rPr lang="en-US" altLang="zh-TW" sz="1200" dirty="0" err="1"/>
              <a:t>UserInfo.DefaultUser</a:t>
            </a:r>
            <a:r>
              <a:rPr lang="en-US" altLang="zh-TW" sz="1200" dirty="0"/>
              <a:t>);</a:t>
            </a:r>
          </a:p>
          <a:p>
            <a:endParaRPr lang="en-US" altLang="zh-TW" sz="1200" dirty="0"/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this.fileSystem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this.controller.FileSystem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this.fileSystem.LocalDirectory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System.IO.Directory.GetCurrentDirectory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remoteDir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controller.FileSystem.RemoteDirectory</a:t>
            </a:r>
            <a:r>
              <a:rPr lang="en-US" altLang="zh-TW" sz="1200" dirty="0"/>
              <a:t>; 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localDir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controller.FileSystem.LocalDirectory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this.fileSystem.RemoteDirectory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remoteDir</a:t>
            </a:r>
            <a:r>
              <a:rPr lang="en-US" altLang="zh-TW" sz="1200" dirty="0"/>
              <a:t>;</a:t>
            </a:r>
          </a:p>
          <a:p>
            <a:endParaRPr lang="en-US" altLang="zh-TW" sz="1200" dirty="0"/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isConnectABB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controller.Connected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task1 = </a:t>
            </a:r>
            <a:r>
              <a:rPr lang="en-US" altLang="zh-TW" sz="1200" dirty="0" err="1"/>
              <a:t>controller.Rapid.GetTask</a:t>
            </a:r>
            <a:r>
              <a:rPr lang="en-US" altLang="zh-TW" sz="1200" dirty="0"/>
              <a:t>("T_ROB1");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btn_ConnectArm.Enabled</a:t>
            </a:r>
            <a:r>
              <a:rPr lang="en-US" altLang="zh-TW" sz="1200" dirty="0"/>
              <a:t> = false;</a:t>
            </a:r>
          </a:p>
          <a:p>
            <a:r>
              <a:rPr lang="en-US" altLang="zh-TW" sz="1200" dirty="0"/>
              <a:t>            }</a:t>
            </a:r>
          </a:p>
          <a:p>
            <a:r>
              <a:rPr lang="en-US" altLang="zh-TW" sz="1200" dirty="0"/>
              <a:t>            catch (Exception ex)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Console.WriteLine</a:t>
            </a:r>
            <a:r>
              <a:rPr lang="en-US" altLang="zh-TW" sz="1200" dirty="0"/>
              <a:t>(</a:t>
            </a:r>
            <a:r>
              <a:rPr lang="en-US" altLang="zh-TW" sz="1200" dirty="0" err="1"/>
              <a:t>ex.ToString</a:t>
            </a:r>
            <a:r>
              <a:rPr lang="en-US" altLang="zh-TW" sz="1200" dirty="0"/>
              <a:t>());</a:t>
            </a:r>
          </a:p>
          <a:p>
            <a:r>
              <a:rPr lang="en-US" altLang="zh-TW" sz="1200" dirty="0"/>
              <a:t>            }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18149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手臂控制箱馬達致能按鈕</a:t>
            </a:r>
            <a:r>
              <a:rPr lang="en-US" altLang="zh-TW" dirty="0"/>
              <a:t>ON/OFF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469" y="2042301"/>
            <a:ext cx="5437188" cy="320857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458989" y="1803862"/>
            <a:ext cx="51234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//</a:t>
            </a:r>
            <a:r>
              <a:rPr lang="zh-TW" altLang="en-US" dirty="0"/>
              <a:t>按鈕</a:t>
            </a:r>
            <a:r>
              <a:rPr lang="en-US" altLang="zh-TW" dirty="0"/>
              <a:t>ON </a:t>
            </a:r>
          </a:p>
          <a:p>
            <a:r>
              <a:rPr lang="en-US" altLang="zh-TW" dirty="0"/>
              <a:t>if (</a:t>
            </a:r>
            <a:r>
              <a:rPr lang="en-US" altLang="zh-TW" dirty="0" err="1"/>
              <a:t>controller.State</a:t>
            </a:r>
            <a:r>
              <a:rPr lang="en-US" altLang="zh-TW" dirty="0"/>
              <a:t> == </a:t>
            </a:r>
            <a:r>
              <a:rPr lang="en-US" altLang="zh-TW" dirty="0" err="1"/>
              <a:t>ControllerState.MotorsOff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    {</a:t>
            </a:r>
          </a:p>
          <a:p>
            <a:r>
              <a:rPr lang="en-US" altLang="zh-TW" dirty="0"/>
              <a:t>                </a:t>
            </a:r>
            <a:r>
              <a:rPr lang="en-US" altLang="zh-TW" dirty="0" err="1"/>
              <a:t>controller.State</a:t>
            </a:r>
            <a:r>
              <a:rPr lang="en-US" altLang="zh-TW" dirty="0"/>
              <a:t> = </a:t>
            </a:r>
            <a:r>
              <a:rPr lang="en-US" altLang="zh-TW" dirty="0" err="1"/>
              <a:t>ControllerState.MotorsOn</a:t>
            </a:r>
            <a:r>
              <a:rPr lang="en-US" altLang="zh-TW" dirty="0"/>
              <a:t>;</a:t>
            </a:r>
          </a:p>
          <a:p>
            <a:r>
              <a:rPr lang="en-US" altLang="zh-TW" dirty="0"/>
              <a:t>            }</a:t>
            </a:r>
          </a:p>
          <a:p>
            <a:endParaRPr lang="en-US" altLang="zh-TW" dirty="0"/>
          </a:p>
          <a:p>
            <a:r>
              <a:rPr lang="en-US" altLang="zh-TW" dirty="0"/>
              <a:t>//</a:t>
            </a:r>
            <a:r>
              <a:rPr lang="zh-TW" altLang="en-US" dirty="0"/>
              <a:t>按鈕</a:t>
            </a:r>
            <a:r>
              <a:rPr lang="en-US" altLang="zh-TW" dirty="0"/>
              <a:t>OFF</a:t>
            </a:r>
          </a:p>
          <a:p>
            <a:r>
              <a:rPr lang="en-US" altLang="zh-TW" dirty="0"/>
              <a:t> if (</a:t>
            </a:r>
            <a:r>
              <a:rPr lang="en-US" altLang="zh-TW" dirty="0" err="1"/>
              <a:t>controller.State</a:t>
            </a:r>
            <a:r>
              <a:rPr lang="en-US" altLang="zh-TW" dirty="0"/>
              <a:t> == </a:t>
            </a:r>
            <a:r>
              <a:rPr lang="en-US" altLang="zh-TW" dirty="0" err="1"/>
              <a:t>ControllerState.MotorsOn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    {</a:t>
            </a:r>
          </a:p>
          <a:p>
            <a:r>
              <a:rPr lang="en-US" altLang="zh-TW" dirty="0"/>
              <a:t>                </a:t>
            </a:r>
            <a:r>
              <a:rPr lang="en-US" altLang="zh-TW" dirty="0" err="1"/>
              <a:t>controller.State</a:t>
            </a:r>
            <a:r>
              <a:rPr lang="en-US" altLang="zh-TW" dirty="0"/>
              <a:t> = </a:t>
            </a:r>
            <a:r>
              <a:rPr lang="en-US" altLang="zh-TW" dirty="0" err="1"/>
              <a:t>ControllerState.MotorsOff</a:t>
            </a:r>
            <a:r>
              <a:rPr lang="en-US" altLang="zh-TW" dirty="0"/>
              <a:t>;</a:t>
            </a:r>
          </a:p>
          <a:p>
            <a:r>
              <a:rPr lang="en-US" altLang="zh-TW" dirty="0"/>
              <a:t>            }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52026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控制手臂線性移動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MoveL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032" y="1972826"/>
            <a:ext cx="5437188" cy="3347522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2"/>
          </p:nvPr>
        </p:nvSpPr>
        <p:spPr>
          <a:xfrm>
            <a:off x="6120713" y="1828800"/>
            <a:ext cx="5965991" cy="4348164"/>
          </a:xfrm>
        </p:spPr>
        <p:txBody>
          <a:bodyPr/>
          <a:lstStyle/>
          <a:p>
            <a:r>
              <a:rPr lang="zh-TW" altLang="en-US" dirty="0"/>
              <a:t>先在示教器寫好單點移動的程式</a:t>
            </a:r>
            <a:endParaRPr lang="en-US" altLang="zh-TW" dirty="0"/>
          </a:p>
          <a:p>
            <a:r>
              <a:rPr lang="zh-TW" altLang="en-US" dirty="0"/>
              <a:t>創建</a:t>
            </a:r>
            <a:r>
              <a:rPr lang="en-US" altLang="zh-TW" dirty="0" err="1"/>
              <a:t>robtarget</a:t>
            </a:r>
            <a:r>
              <a:rPr lang="zh-TW" altLang="en-US" dirty="0"/>
              <a:t>型態的移動點位</a:t>
            </a:r>
            <a:r>
              <a:rPr lang="en-US" altLang="zh-TW" dirty="0"/>
              <a:t>p10</a:t>
            </a:r>
          </a:p>
          <a:p>
            <a:r>
              <a:rPr lang="zh-TW" altLang="en-US" dirty="0"/>
              <a:t>主程式內以</a:t>
            </a:r>
            <a:r>
              <a:rPr lang="en-US" altLang="zh-TW" dirty="0" err="1"/>
              <a:t>MoveL</a:t>
            </a:r>
            <a:r>
              <a:rPr lang="zh-TW" altLang="en-US" dirty="0"/>
              <a:t>來移動至</a:t>
            </a:r>
            <a:r>
              <a:rPr lang="en-US" altLang="zh-TW" dirty="0"/>
              <a:t>p10</a:t>
            </a:r>
            <a:r>
              <a:rPr lang="zh-TW" altLang="en-US" dirty="0"/>
              <a:t>位置</a:t>
            </a:r>
            <a:endParaRPr lang="en-US" altLang="zh-TW" dirty="0"/>
          </a:p>
          <a:p>
            <a:r>
              <a:rPr lang="zh-TW" altLang="en-US" dirty="0"/>
              <a:t>程式結束前須加上</a:t>
            </a:r>
            <a:r>
              <a:rPr lang="en-US" altLang="zh-TW" dirty="0"/>
              <a:t>Stop;</a:t>
            </a:r>
            <a:r>
              <a:rPr lang="zh-TW" altLang="en-US" dirty="0"/>
              <a:t>來停止手臂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40837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變數宣告方式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469" y="1599400"/>
            <a:ext cx="5437188" cy="42440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0945" y="3838141"/>
            <a:ext cx="1587731" cy="484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l="1465" t="31611" r="13384" b="9935"/>
          <a:stretch/>
        </p:blipFill>
        <p:spPr>
          <a:xfrm>
            <a:off x="6511536" y="2079339"/>
            <a:ext cx="4671753" cy="211143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999616" y="3135055"/>
            <a:ext cx="1485206" cy="3147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4918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6967" y="809138"/>
            <a:ext cx="4020589" cy="703282"/>
          </a:xfrm>
        </p:spPr>
        <p:txBody>
          <a:bodyPr/>
          <a:lstStyle/>
          <a:p>
            <a:r>
              <a:rPr lang="zh-TW" altLang="en-US" dirty="0"/>
              <a:t>變數宣告方式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805" y="157445"/>
            <a:ext cx="5356878" cy="2560816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336664" y="3242715"/>
            <a:ext cx="5461000" cy="335216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66808" y="2352501"/>
            <a:ext cx="719972" cy="3657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303520" y="3690850"/>
            <a:ext cx="11720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變數名稱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5303520" y="4399970"/>
            <a:ext cx="344146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要改成可變量才能從</a:t>
            </a:r>
            <a:r>
              <a:rPr lang="en-US" altLang="zh-TW" dirty="0"/>
              <a:t>C#</a:t>
            </a:r>
            <a:r>
              <a:rPr lang="zh-TW" altLang="en-US" dirty="0"/>
              <a:t>程式控制</a:t>
            </a:r>
          </a:p>
        </p:txBody>
      </p:sp>
      <p:sp>
        <p:nvSpPr>
          <p:cNvPr id="10" name="矩形 9"/>
          <p:cNvSpPr/>
          <p:nvPr/>
        </p:nvSpPr>
        <p:spPr>
          <a:xfrm>
            <a:off x="2039389" y="4403541"/>
            <a:ext cx="944879" cy="426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5303520" y="5109090"/>
            <a:ext cx="234418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選擇程式對應的模塊</a:t>
            </a:r>
          </a:p>
        </p:txBody>
      </p:sp>
      <p:sp>
        <p:nvSpPr>
          <p:cNvPr id="12" name="矩形 11"/>
          <p:cNvSpPr/>
          <p:nvPr/>
        </p:nvSpPr>
        <p:spPr>
          <a:xfrm>
            <a:off x="3654829" y="6168723"/>
            <a:ext cx="944879" cy="426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2188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控制手臂線性移動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MoveL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72" y="2149504"/>
            <a:ext cx="5848021" cy="263031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000421" y="1612173"/>
            <a:ext cx="60862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 #region </a:t>
            </a:r>
            <a:r>
              <a:rPr lang="zh-TW" altLang="en-US" sz="1200" dirty="0"/>
              <a:t>直接在手臂控制器內修改現有的程式路徑</a:t>
            </a:r>
            <a:r>
              <a:rPr lang="en-US" altLang="zh-TW" sz="1200" dirty="0"/>
              <a:t>(</a:t>
            </a:r>
            <a:r>
              <a:rPr lang="zh-TW" altLang="en-US" sz="1200" dirty="0"/>
              <a:t>控制器內 </a:t>
            </a:r>
            <a:r>
              <a:rPr lang="en-US" altLang="zh-TW" sz="1200" dirty="0"/>
              <a:t>Module </a:t>
            </a:r>
            <a:r>
              <a:rPr lang="zh-TW" altLang="en-US" sz="1200" dirty="0"/>
              <a:t>及 </a:t>
            </a:r>
            <a:r>
              <a:rPr lang="en-US" altLang="zh-TW" sz="1200" dirty="0"/>
              <a:t>Routine </a:t>
            </a:r>
            <a:r>
              <a:rPr lang="zh-TW" altLang="en-US" sz="1200" dirty="0"/>
              <a:t>需要先創建並先在教導器撰寫程式流程，這邊只負責修改路徑</a:t>
            </a:r>
            <a:r>
              <a:rPr lang="en-US" altLang="zh-TW" sz="1200" dirty="0"/>
              <a:t>)</a:t>
            </a:r>
          </a:p>
          <a:p>
            <a:r>
              <a:rPr lang="en-US" altLang="zh-TW" sz="1200" dirty="0"/>
              <a:t>            try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using (Mastership master = </a:t>
            </a:r>
            <a:r>
              <a:rPr lang="en-US" altLang="zh-TW" sz="1200" dirty="0" err="1"/>
              <a:t>Mastership.Request</a:t>
            </a:r>
            <a:r>
              <a:rPr lang="en-US" altLang="zh-TW" sz="1200" dirty="0"/>
              <a:t>(</a:t>
            </a:r>
            <a:r>
              <a:rPr lang="en-US" altLang="zh-TW" sz="1200" dirty="0" err="1"/>
              <a:t>controller.Rapid</a:t>
            </a:r>
            <a:r>
              <a:rPr lang="en-US" altLang="zh-TW" sz="1200" dirty="0"/>
              <a:t>))</a:t>
            </a:r>
          </a:p>
          <a:p>
            <a:r>
              <a:rPr lang="en-US" altLang="zh-TW" sz="1200" dirty="0"/>
              <a:t>                {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RapidData</a:t>
            </a:r>
            <a:r>
              <a:rPr lang="en-US" altLang="zh-TW" sz="1200" dirty="0"/>
              <a:t> </a:t>
            </a:r>
            <a:r>
              <a:rPr lang="en-US" altLang="zh-TW" sz="1200" dirty="0" err="1"/>
              <a:t>rd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controller.Rapid.GetRapidData</a:t>
            </a:r>
            <a:r>
              <a:rPr lang="en-US" altLang="zh-TW" sz="1200" dirty="0"/>
              <a:t>(task1.Name, "</a:t>
            </a:r>
            <a:r>
              <a:rPr lang="en-US" altLang="zh-TW" sz="1200" dirty="0" err="1"/>
              <a:t>MainModule</a:t>
            </a:r>
            <a:r>
              <a:rPr lang="en-US" altLang="zh-TW" sz="1200" dirty="0"/>
              <a:t>", "p10");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RobTarget</a:t>
            </a:r>
            <a:r>
              <a:rPr lang="en-US" altLang="zh-TW" sz="1200" dirty="0"/>
              <a:t> </a:t>
            </a:r>
            <a:r>
              <a:rPr lang="en-US" altLang="zh-TW" sz="1200" dirty="0" err="1"/>
              <a:t>rt</a:t>
            </a:r>
            <a:r>
              <a:rPr lang="en-US" altLang="zh-TW" sz="1200" dirty="0"/>
              <a:t> = (</a:t>
            </a:r>
            <a:r>
              <a:rPr lang="en-US" altLang="zh-TW" sz="1200" dirty="0" err="1"/>
              <a:t>RobTarget</a:t>
            </a:r>
            <a:r>
              <a:rPr lang="en-US" altLang="zh-TW" sz="1200" dirty="0"/>
              <a:t>)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rt.Rot.FillFromEulerAngles</a:t>
            </a:r>
            <a:r>
              <a:rPr lang="en-US" altLang="zh-TW" sz="1200" dirty="0"/>
              <a:t>();    // </a:t>
            </a:r>
            <a:r>
              <a:rPr lang="zh-TW" altLang="en-US" sz="1200" dirty="0"/>
              <a:t>輸入尤拉角</a:t>
            </a:r>
            <a:r>
              <a:rPr lang="en-US" altLang="zh-TW" sz="1200" dirty="0"/>
              <a:t>(</a:t>
            </a:r>
            <a:r>
              <a:rPr lang="en-US" altLang="zh-TW" sz="1200" dirty="0" err="1"/>
              <a:t>Rx,Ry,Rz</a:t>
            </a:r>
            <a:r>
              <a:rPr lang="en-US" altLang="zh-TW" sz="1200" dirty="0"/>
              <a:t>)</a:t>
            </a:r>
            <a:r>
              <a:rPr lang="zh-TW" altLang="en-US" sz="1200" dirty="0"/>
              <a:t>，資料型態為</a:t>
            </a:r>
            <a:r>
              <a:rPr lang="en-US" altLang="zh-TW" sz="1200" dirty="0"/>
              <a:t>Double</a:t>
            </a:r>
          </a:p>
          <a:p>
            <a:r>
              <a:rPr lang="en-US" altLang="zh-TW" sz="1200" dirty="0"/>
              <a:t>                    rt.Trans.FillFromString2();    // </a:t>
            </a:r>
            <a:r>
              <a:rPr lang="zh-TW" altLang="en-US" sz="1200" dirty="0"/>
              <a:t>輸入</a:t>
            </a:r>
            <a:r>
              <a:rPr lang="en-US" altLang="zh-TW" sz="1200" dirty="0"/>
              <a:t>X,Y,Z</a:t>
            </a:r>
            <a:r>
              <a:rPr lang="zh-TW" altLang="en-US" sz="1200" dirty="0"/>
              <a:t>字串，格式為</a:t>
            </a:r>
            <a:r>
              <a:rPr lang="en-US" altLang="zh-TW" sz="1200" dirty="0"/>
              <a:t>“[</a:t>
            </a:r>
            <a:r>
              <a:rPr lang="en-US" altLang="zh-TW" sz="1200" dirty="0" err="1"/>
              <a:t>x,y,z</a:t>
            </a:r>
            <a:r>
              <a:rPr lang="en-US" altLang="zh-TW" sz="1200" dirty="0"/>
              <a:t>]“</a:t>
            </a:r>
            <a:r>
              <a:rPr lang="zh-TW" altLang="en-US" sz="1200" dirty="0"/>
              <a:t>，</a:t>
            </a:r>
            <a:r>
              <a:rPr lang="en-US" altLang="zh-TW" sz="1200" dirty="0"/>
              <a:t>(</a:t>
            </a:r>
            <a:r>
              <a:rPr lang="zh-TW" altLang="en-US" sz="1200" dirty="0"/>
              <a:t> </a:t>
            </a:r>
            <a:r>
              <a:rPr lang="en-US" altLang="zh-TW" sz="1200" dirty="0"/>
              <a:t>“[</a:t>
            </a:r>
            <a:r>
              <a:rPr lang="zh-TW" altLang="en-US" sz="1200" dirty="0"/>
              <a:t> </a:t>
            </a:r>
            <a:r>
              <a:rPr lang="en-US" altLang="zh-TW" sz="1200" dirty="0"/>
              <a:t>]”</a:t>
            </a:r>
            <a:r>
              <a:rPr lang="zh-TW" altLang="en-US" sz="1200" dirty="0"/>
              <a:t> 內為字串</a:t>
            </a:r>
            <a:r>
              <a:rPr lang="en-US" altLang="zh-TW" sz="1200" dirty="0"/>
              <a:t>)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rt.Robconf.FillFromString</a:t>
            </a:r>
            <a:r>
              <a:rPr lang="en-US" altLang="zh-TW" sz="1200" dirty="0"/>
              <a:t>("[0,0,0,0]");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rt.Extax.FillFromString</a:t>
            </a:r>
            <a:r>
              <a:rPr lang="en-US" altLang="zh-TW" sz="1200" dirty="0"/>
              <a:t>("[9E+09,9E+09,9E+09,9E+09,9E+09,9E+09]");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rt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    task1.SetProgramPointer("</a:t>
            </a:r>
            <a:r>
              <a:rPr lang="en-US" altLang="zh-TW" sz="1200" dirty="0" err="1"/>
              <a:t>MainModule</a:t>
            </a:r>
            <a:r>
              <a:rPr lang="en-US" altLang="zh-TW" sz="1200" dirty="0"/>
              <a:t>", "main");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controller.Rapid.Start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}</a:t>
            </a:r>
          </a:p>
          <a:p>
            <a:r>
              <a:rPr lang="en-US" altLang="zh-TW" sz="1200" dirty="0"/>
              <a:t>            }</a:t>
            </a:r>
          </a:p>
          <a:p>
            <a:r>
              <a:rPr lang="en-US" altLang="zh-TW" sz="1200" dirty="0"/>
              <a:t>            catch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MessageBox.Show</a:t>
            </a:r>
            <a:r>
              <a:rPr lang="en-US" altLang="zh-TW" sz="1200" dirty="0"/>
              <a:t>("</a:t>
            </a:r>
            <a:r>
              <a:rPr lang="en-US" altLang="zh-TW" sz="1200" dirty="0" err="1"/>
              <a:t>LoadModule</a:t>
            </a:r>
            <a:r>
              <a:rPr lang="en-US" altLang="zh-TW" sz="1200" dirty="0"/>
              <a:t> Error");</a:t>
            </a:r>
          </a:p>
          <a:p>
            <a:r>
              <a:rPr lang="en-US" altLang="zh-TW" sz="1200" dirty="0"/>
              <a:t>            }</a:t>
            </a:r>
          </a:p>
          <a:p>
            <a:r>
              <a:rPr lang="en-US" altLang="zh-TW" sz="1200" dirty="0"/>
              <a:t>            #</a:t>
            </a:r>
            <a:r>
              <a:rPr lang="en-US" altLang="zh-TW" sz="1200" dirty="0" err="1"/>
              <a:t>endregion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26415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51760" y="336554"/>
            <a:ext cx="9540240" cy="703282"/>
          </a:xfrm>
        </p:spPr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控制手臂線性移動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MoveL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11" name="內容版面配置區 10"/>
          <p:cNvPicPr>
            <a:picLocks noGrp="1" noChangeAspect="1"/>
          </p:cNvPicPr>
          <p:nvPr>
            <p:ph idx="12"/>
          </p:nvPr>
        </p:nvPicPr>
        <p:blipFill rotWithShape="1">
          <a:blip r:embed="rId2"/>
          <a:srcRect t="32201" r="36199" b="14526"/>
          <a:stretch/>
        </p:blipFill>
        <p:spPr>
          <a:xfrm>
            <a:off x="635345" y="3584064"/>
            <a:ext cx="3484187" cy="1537856"/>
          </a:xfrm>
          <a:prstGeom prst="rect">
            <a:avLst/>
          </a:prstGeom>
        </p:spPr>
      </p:pic>
      <p:sp>
        <p:nvSpPr>
          <p:cNvPr id="6" name="內容版面配置區 3"/>
          <p:cNvSpPr>
            <a:spLocks noGrp="1"/>
          </p:cNvSpPr>
          <p:nvPr>
            <p:ph idx="12"/>
          </p:nvPr>
        </p:nvSpPr>
        <p:spPr>
          <a:xfrm>
            <a:off x="0" y="1267828"/>
            <a:ext cx="12191999" cy="969561"/>
          </a:xfrm>
        </p:spPr>
        <p:txBody>
          <a:bodyPr>
            <a:noAutofit/>
          </a:bodyPr>
          <a:lstStyle/>
          <a:p>
            <a:r>
              <a:rPr lang="en-US" altLang="zh-TW" sz="2400" dirty="0" err="1"/>
              <a:t>RapidData</a:t>
            </a:r>
            <a:r>
              <a:rPr lang="en-US" altLang="zh-TW" sz="2400" dirty="0"/>
              <a:t> </a:t>
            </a:r>
            <a:r>
              <a:rPr lang="en-US" altLang="zh-TW" sz="2400" dirty="0" err="1"/>
              <a:t>rd</a:t>
            </a:r>
            <a:r>
              <a:rPr lang="en-US" altLang="zh-TW" sz="2400" dirty="0"/>
              <a:t> = </a:t>
            </a:r>
            <a:r>
              <a:rPr lang="en-US" altLang="zh-TW" sz="2400" dirty="0" err="1"/>
              <a:t>controller.Rapid.GetRapidData</a:t>
            </a:r>
            <a:r>
              <a:rPr lang="en-US" altLang="zh-TW" sz="2400" dirty="0"/>
              <a:t>(task1.Name, "</a:t>
            </a:r>
            <a:r>
              <a:rPr lang="en-US" altLang="zh-TW" sz="2400" dirty="0" err="1"/>
              <a:t>MainModule</a:t>
            </a:r>
            <a:r>
              <a:rPr lang="en-US" altLang="zh-TW" sz="2400" dirty="0"/>
              <a:t>", "p10");</a:t>
            </a:r>
          </a:p>
          <a:p>
            <a:r>
              <a:rPr lang="en-US" altLang="zh-TW" sz="2400" dirty="0" err="1"/>
              <a:t>RobTarget</a:t>
            </a:r>
            <a:r>
              <a:rPr lang="en-US" altLang="zh-TW" sz="2400" dirty="0"/>
              <a:t> </a:t>
            </a:r>
            <a:r>
              <a:rPr lang="en-US" altLang="zh-TW" sz="2400" dirty="0" err="1"/>
              <a:t>rt</a:t>
            </a:r>
            <a:r>
              <a:rPr lang="en-US" altLang="zh-TW" sz="2400" dirty="0"/>
              <a:t> = (</a:t>
            </a:r>
            <a:r>
              <a:rPr lang="en-US" altLang="zh-TW" sz="2400" dirty="0" err="1"/>
              <a:t>RobTarget</a:t>
            </a:r>
            <a:r>
              <a:rPr lang="en-US" altLang="zh-TW" sz="2400" dirty="0"/>
              <a:t>)</a:t>
            </a:r>
            <a:r>
              <a:rPr lang="en-US" altLang="zh-TW" sz="2400" dirty="0" err="1"/>
              <a:t>rd.Value</a:t>
            </a:r>
            <a:r>
              <a:rPr lang="en-US" altLang="zh-TW" sz="2400" dirty="0"/>
              <a:t>;</a:t>
            </a:r>
          </a:p>
          <a:p>
            <a:endParaRPr lang="zh-TW" altLang="en-US" sz="12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7686501" y="1786444"/>
            <a:ext cx="4397432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取得示教器</a:t>
            </a:r>
            <a:r>
              <a:rPr lang="en-US" altLang="zh-TW" dirty="0"/>
              <a:t>”</a:t>
            </a:r>
            <a:r>
              <a:rPr lang="zh-TW" altLang="en-US" dirty="0"/>
              <a:t>任務</a:t>
            </a:r>
            <a:r>
              <a:rPr lang="en-US" altLang="zh-TW" dirty="0"/>
              <a:t>”&gt;”</a:t>
            </a:r>
            <a:r>
              <a:rPr lang="zh-TW" altLang="en-US" dirty="0"/>
              <a:t>模塊</a:t>
            </a:r>
            <a:r>
              <a:rPr lang="en-US" altLang="zh-TW" dirty="0"/>
              <a:t>”</a:t>
            </a:r>
            <a:r>
              <a:rPr lang="zh-TW" altLang="en-US" dirty="0"/>
              <a:t> 底下的參數</a:t>
            </a:r>
            <a:r>
              <a:rPr lang="en-US" altLang="zh-TW" dirty="0"/>
              <a:t>P10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227810" y="2237389"/>
            <a:ext cx="2759826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參數</a:t>
            </a:r>
            <a:r>
              <a:rPr lang="en-US" altLang="zh-TW" dirty="0"/>
              <a:t>P10</a:t>
            </a:r>
            <a:r>
              <a:rPr lang="zh-TW" altLang="en-US" dirty="0"/>
              <a:t> 的程式數據型態</a:t>
            </a:r>
          </a:p>
        </p:txBody>
      </p:sp>
      <p:sp>
        <p:nvSpPr>
          <p:cNvPr id="9" name="矩形 8"/>
          <p:cNvSpPr/>
          <p:nvPr/>
        </p:nvSpPr>
        <p:spPr>
          <a:xfrm>
            <a:off x="2459068" y="1659022"/>
            <a:ext cx="1812175" cy="4967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189911" y="1178349"/>
            <a:ext cx="6894022" cy="4967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767" y="3168637"/>
            <a:ext cx="4891766" cy="2462705"/>
          </a:xfrm>
          <a:prstGeom prst="rect">
            <a:avLst/>
          </a:prstGeom>
        </p:spPr>
      </p:pic>
      <p:sp>
        <p:nvSpPr>
          <p:cNvPr id="13" name="向右箭號 12"/>
          <p:cNvSpPr/>
          <p:nvPr/>
        </p:nvSpPr>
        <p:spPr>
          <a:xfrm>
            <a:off x="4538749" y="4056611"/>
            <a:ext cx="1463040" cy="615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8412480" y="3491345"/>
            <a:ext cx="515389" cy="5652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1508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7338" y="759263"/>
            <a:ext cx="10172007" cy="703282"/>
          </a:xfrm>
        </p:spPr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控制手臂線性移動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MoveL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7338" y="1665573"/>
            <a:ext cx="11518669" cy="2075153"/>
          </a:xfrm>
        </p:spPr>
        <p:txBody>
          <a:bodyPr>
            <a:noAutofit/>
          </a:bodyPr>
          <a:lstStyle/>
          <a:p>
            <a:r>
              <a:rPr lang="en-US" altLang="zh-TW" sz="2000" dirty="0" err="1"/>
              <a:t>rt.Rot.FillFromEulerAngles</a:t>
            </a:r>
            <a:r>
              <a:rPr lang="en-US" altLang="zh-TW" sz="2000" dirty="0"/>
              <a:t>();    // </a:t>
            </a:r>
            <a:r>
              <a:rPr lang="zh-TW" altLang="en-US" sz="2000" dirty="0"/>
              <a:t>輸入尤拉角</a:t>
            </a:r>
            <a:r>
              <a:rPr lang="en-US" altLang="zh-TW" sz="2000" dirty="0"/>
              <a:t>(</a:t>
            </a:r>
            <a:r>
              <a:rPr lang="en-US" altLang="zh-TW" sz="2000" dirty="0" err="1"/>
              <a:t>Rx,Ry,Rz</a:t>
            </a:r>
            <a:r>
              <a:rPr lang="en-US" altLang="zh-TW" sz="2000" dirty="0"/>
              <a:t>)</a:t>
            </a:r>
            <a:r>
              <a:rPr lang="zh-TW" altLang="en-US" sz="2000" dirty="0"/>
              <a:t>，資料型態為</a:t>
            </a:r>
            <a:r>
              <a:rPr lang="en-US" altLang="zh-TW" sz="2000" dirty="0"/>
              <a:t>Double</a:t>
            </a:r>
          </a:p>
          <a:p>
            <a:r>
              <a:rPr lang="en-US" altLang="zh-TW" sz="2000" dirty="0"/>
              <a:t>rt.Trans.FillFromString2();    // </a:t>
            </a:r>
            <a:r>
              <a:rPr lang="zh-TW" altLang="en-US" sz="2000" dirty="0"/>
              <a:t>輸入</a:t>
            </a:r>
            <a:r>
              <a:rPr lang="en-US" altLang="zh-TW" sz="2000" dirty="0"/>
              <a:t>X,Y,Z</a:t>
            </a:r>
            <a:r>
              <a:rPr lang="zh-TW" altLang="en-US" sz="2000" dirty="0"/>
              <a:t>字串，格式為</a:t>
            </a:r>
            <a:r>
              <a:rPr lang="en-US" altLang="zh-TW" sz="2000" dirty="0"/>
              <a:t>“[</a:t>
            </a:r>
            <a:r>
              <a:rPr lang="en-US" altLang="zh-TW" sz="2000" dirty="0" err="1"/>
              <a:t>x,y,z</a:t>
            </a:r>
            <a:r>
              <a:rPr lang="en-US" altLang="zh-TW" sz="2000" dirty="0"/>
              <a:t>]“</a:t>
            </a:r>
            <a:r>
              <a:rPr lang="zh-TW" altLang="en-US" sz="2000" dirty="0"/>
              <a:t>，</a:t>
            </a:r>
            <a:r>
              <a:rPr lang="en-US" altLang="zh-TW" sz="2000" dirty="0"/>
              <a:t>(</a:t>
            </a:r>
            <a:r>
              <a:rPr lang="zh-TW" altLang="en-US" sz="2000" dirty="0"/>
              <a:t> </a:t>
            </a:r>
            <a:r>
              <a:rPr lang="en-US" altLang="zh-TW" sz="2000" dirty="0"/>
              <a:t>“[</a:t>
            </a:r>
            <a:r>
              <a:rPr lang="zh-TW" altLang="en-US" sz="2000" dirty="0"/>
              <a:t> </a:t>
            </a:r>
            <a:r>
              <a:rPr lang="en-US" altLang="zh-TW" sz="2000" dirty="0"/>
              <a:t>]”</a:t>
            </a:r>
            <a:r>
              <a:rPr lang="zh-TW" altLang="en-US" sz="2000" dirty="0"/>
              <a:t> 內為字串</a:t>
            </a:r>
            <a:r>
              <a:rPr lang="en-US" altLang="zh-TW" sz="2000" dirty="0"/>
              <a:t>)</a:t>
            </a:r>
          </a:p>
          <a:p>
            <a:r>
              <a:rPr lang="en-US" altLang="zh-TW" sz="2000" dirty="0" err="1"/>
              <a:t>rt.Robconf.FillFromString</a:t>
            </a:r>
            <a:r>
              <a:rPr lang="en-US" altLang="zh-TW" sz="2000" dirty="0"/>
              <a:t>("[0,0,0,0]");</a:t>
            </a:r>
          </a:p>
          <a:p>
            <a:r>
              <a:rPr lang="en-US" altLang="zh-TW" sz="2000" dirty="0" err="1"/>
              <a:t>rt.Extax.FillFromString</a:t>
            </a:r>
            <a:r>
              <a:rPr lang="en-US" altLang="zh-TW" sz="2000" dirty="0"/>
              <a:t>("[9E+09,9E+09,9E+09,9E+09,9E+09,9E+09]");</a:t>
            </a:r>
          </a:p>
          <a:p>
            <a:r>
              <a:rPr lang="en-US" altLang="zh-TW" sz="2000" dirty="0" err="1"/>
              <a:t>rd.Value</a:t>
            </a:r>
            <a:r>
              <a:rPr lang="en-US" altLang="zh-TW" sz="2000" dirty="0"/>
              <a:t> = </a:t>
            </a:r>
            <a:r>
              <a:rPr lang="en-US" altLang="zh-TW" sz="2000" dirty="0" err="1"/>
              <a:t>rt</a:t>
            </a:r>
            <a:r>
              <a:rPr lang="en-US" altLang="zh-TW" sz="2000" dirty="0"/>
              <a:t>;</a:t>
            </a:r>
            <a:endParaRPr lang="zh-TW" altLang="en-US" sz="2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628995" y="4290880"/>
            <a:ext cx="2920539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將參數寫入程式數據</a:t>
            </a:r>
            <a:r>
              <a:rPr lang="en-US" altLang="zh-TW" dirty="0"/>
              <a:t>p10</a:t>
            </a:r>
            <a:r>
              <a:rPr lang="zh-TW" altLang="en-US" dirty="0"/>
              <a:t>中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828307" y="4290880"/>
            <a:ext cx="4955773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參數包含旋轉角度、移動位置、</a:t>
            </a:r>
            <a:r>
              <a:rPr lang="en-US" altLang="zh-TW" dirty="0" err="1"/>
              <a:t>confdata</a:t>
            </a:r>
            <a:r>
              <a:rPr lang="zh-TW" altLang="en-US" dirty="0"/>
              <a:t>、</a:t>
            </a:r>
            <a:r>
              <a:rPr lang="en-US" altLang="zh-TW" dirty="0" err="1"/>
              <a:t>extax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79766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控制手臂線性移動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MoveL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723763"/>
            <a:ext cx="9124604" cy="1085939"/>
          </a:xfrm>
        </p:spPr>
        <p:txBody>
          <a:bodyPr/>
          <a:lstStyle/>
          <a:p>
            <a:r>
              <a:rPr lang="en-US" altLang="zh-TW" sz="2400" dirty="0"/>
              <a:t>task1.SetProgramPointer("</a:t>
            </a:r>
            <a:r>
              <a:rPr lang="en-US" altLang="zh-TW" sz="2400" dirty="0" err="1"/>
              <a:t>MainModule</a:t>
            </a:r>
            <a:r>
              <a:rPr lang="en-US" altLang="zh-TW" sz="2400" dirty="0"/>
              <a:t>", "main");</a:t>
            </a:r>
          </a:p>
          <a:p>
            <a:r>
              <a:rPr lang="en-US" altLang="zh-TW" sz="2400" dirty="0" err="1"/>
              <a:t>controller.Rapid.Start</a:t>
            </a:r>
            <a:r>
              <a:rPr lang="en-US" altLang="zh-TW" sz="2400" dirty="0"/>
              <a:t>();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t="16610"/>
          <a:stretch/>
        </p:blipFill>
        <p:spPr>
          <a:xfrm>
            <a:off x="1388225" y="2963512"/>
            <a:ext cx="6102761" cy="314857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688497" y="2196622"/>
            <a:ext cx="4091414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最後將程式指標</a:t>
            </a:r>
            <a:r>
              <a:rPr lang="en-US" altLang="zh-TW" dirty="0"/>
              <a:t>(PP)</a:t>
            </a:r>
            <a:r>
              <a:rPr lang="zh-TW" altLang="en-US" dirty="0"/>
              <a:t>設定到指定模塊，並開始執行程式</a:t>
            </a:r>
          </a:p>
        </p:txBody>
      </p:sp>
    </p:spTree>
    <p:extLst>
      <p:ext uri="{BB962C8B-B14F-4D97-AF65-F5344CB8AC3E}">
        <p14:creationId xmlns:p14="http://schemas.microsoft.com/office/powerpoint/2010/main" val="525594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控制手臂軸移動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MoveJ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36" y="2339307"/>
            <a:ext cx="5437188" cy="2797443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2"/>
          </p:nvPr>
        </p:nvSpPr>
        <p:spPr>
          <a:xfrm>
            <a:off x="5611090" y="2003367"/>
            <a:ext cx="6580909" cy="4173597"/>
          </a:xfrm>
        </p:spPr>
        <p:txBody>
          <a:bodyPr/>
          <a:lstStyle/>
          <a:p>
            <a:r>
              <a:rPr lang="zh-TW" altLang="en-US" dirty="0"/>
              <a:t>先在示教器寫好單點移動的程式</a:t>
            </a:r>
            <a:endParaRPr lang="en-US" altLang="zh-TW" dirty="0"/>
          </a:p>
          <a:p>
            <a:r>
              <a:rPr lang="zh-TW" altLang="en-US" dirty="0"/>
              <a:t>創建</a:t>
            </a:r>
            <a:r>
              <a:rPr lang="en-US" altLang="zh-TW" dirty="0" err="1"/>
              <a:t>jointtarget</a:t>
            </a:r>
            <a:r>
              <a:rPr lang="zh-TW" altLang="en-US" dirty="0"/>
              <a:t>型態的移動點位</a:t>
            </a:r>
            <a:r>
              <a:rPr lang="en-US" altLang="zh-TW" dirty="0"/>
              <a:t>org1</a:t>
            </a:r>
          </a:p>
          <a:p>
            <a:r>
              <a:rPr lang="zh-TW" altLang="en-US" dirty="0"/>
              <a:t>主程式內以</a:t>
            </a:r>
            <a:r>
              <a:rPr lang="en-US" altLang="zh-TW" dirty="0" err="1"/>
              <a:t>MoveAbsJ</a:t>
            </a:r>
            <a:r>
              <a:rPr lang="zh-TW" altLang="en-US" dirty="0"/>
              <a:t>來移動至</a:t>
            </a:r>
            <a:r>
              <a:rPr lang="en-US" altLang="zh-TW" dirty="0"/>
              <a:t>org1</a:t>
            </a:r>
            <a:r>
              <a:rPr lang="zh-TW" altLang="en-US" dirty="0"/>
              <a:t>位置</a:t>
            </a:r>
            <a:endParaRPr lang="en-US" altLang="zh-TW" dirty="0"/>
          </a:p>
          <a:p>
            <a:r>
              <a:rPr lang="zh-TW" altLang="en-US" dirty="0"/>
              <a:t>程式結束前須加上</a:t>
            </a:r>
            <a:r>
              <a:rPr lang="en-US" altLang="zh-TW" dirty="0"/>
              <a:t>Stop;</a:t>
            </a:r>
            <a:r>
              <a:rPr lang="zh-TW" altLang="en-US" dirty="0"/>
              <a:t>來停止手臂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8558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變數宣告方式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469" y="1599400"/>
            <a:ext cx="5437188" cy="4244007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2"/>
          </p:nvPr>
        </p:nvPicPr>
        <p:blipFill rotWithShape="1">
          <a:blip r:embed="rId3"/>
          <a:srcRect l="304" t="32631" r="15745" b="10133"/>
          <a:stretch/>
        </p:blipFill>
        <p:spPr>
          <a:xfrm>
            <a:off x="6438206" y="2069429"/>
            <a:ext cx="4580313" cy="209480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0945" y="3838141"/>
            <a:ext cx="1587731" cy="484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8016239" y="2776882"/>
            <a:ext cx="1587731" cy="484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7139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6967" y="809138"/>
            <a:ext cx="4020589" cy="703282"/>
          </a:xfrm>
        </p:spPr>
        <p:txBody>
          <a:bodyPr/>
          <a:lstStyle/>
          <a:p>
            <a:r>
              <a:rPr lang="zh-TW" altLang="en-US" dirty="0"/>
              <a:t>變數宣告方式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805" y="157445"/>
            <a:ext cx="5356878" cy="2560816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336664" y="3242715"/>
            <a:ext cx="5461000" cy="335216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66808" y="2352501"/>
            <a:ext cx="719972" cy="3657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303520" y="3690850"/>
            <a:ext cx="11720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變數名稱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5303520" y="4399970"/>
            <a:ext cx="344146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要改成可變量才能從</a:t>
            </a:r>
            <a:r>
              <a:rPr lang="en-US" altLang="zh-TW" dirty="0"/>
              <a:t>C#</a:t>
            </a:r>
            <a:r>
              <a:rPr lang="zh-TW" altLang="en-US" dirty="0"/>
              <a:t>程式控制</a:t>
            </a:r>
          </a:p>
        </p:txBody>
      </p:sp>
      <p:sp>
        <p:nvSpPr>
          <p:cNvPr id="10" name="矩形 9"/>
          <p:cNvSpPr/>
          <p:nvPr/>
        </p:nvSpPr>
        <p:spPr>
          <a:xfrm>
            <a:off x="2039389" y="4403541"/>
            <a:ext cx="944879" cy="426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5303520" y="5109090"/>
            <a:ext cx="234418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選擇程式對應的模塊</a:t>
            </a:r>
          </a:p>
        </p:txBody>
      </p:sp>
      <p:sp>
        <p:nvSpPr>
          <p:cNvPr id="12" name="矩形 11"/>
          <p:cNvSpPr/>
          <p:nvPr/>
        </p:nvSpPr>
        <p:spPr>
          <a:xfrm>
            <a:off x="3654829" y="6168723"/>
            <a:ext cx="944879" cy="426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9994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控制手臂軸移動</a:t>
            </a:r>
            <a:r>
              <a:rPr lang="en-US" altLang="zh-TW" dirty="0"/>
              <a:t>(</a:t>
            </a:r>
            <a:r>
              <a:rPr lang="zh-TW" altLang="en-US" dirty="0"/>
              <a:t>單點</a:t>
            </a:r>
            <a:r>
              <a:rPr lang="en-US" altLang="zh-TW" dirty="0"/>
              <a:t>)(</a:t>
            </a:r>
            <a:r>
              <a:rPr lang="en-US" altLang="zh-TW" dirty="0" err="1"/>
              <a:t>MoveJ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36" y="2928808"/>
            <a:ext cx="6055791" cy="235808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868784" y="2161309"/>
            <a:ext cx="601841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#region </a:t>
            </a:r>
            <a:r>
              <a:rPr lang="zh-TW" altLang="en-US" sz="1200" dirty="0"/>
              <a:t>直接在手臂控制器內修改現有的程式路徑</a:t>
            </a:r>
            <a:r>
              <a:rPr lang="en-US" altLang="zh-TW" sz="1200" dirty="0"/>
              <a:t>(</a:t>
            </a:r>
            <a:r>
              <a:rPr lang="zh-TW" altLang="en-US" sz="1200" dirty="0"/>
              <a:t>控制器內 </a:t>
            </a:r>
            <a:r>
              <a:rPr lang="en-US" altLang="zh-TW" sz="1200" dirty="0"/>
              <a:t>Module </a:t>
            </a:r>
            <a:r>
              <a:rPr lang="zh-TW" altLang="en-US" sz="1200" dirty="0"/>
              <a:t>及 </a:t>
            </a:r>
            <a:r>
              <a:rPr lang="en-US" altLang="zh-TW" sz="1200" dirty="0"/>
              <a:t>Routine </a:t>
            </a:r>
            <a:r>
              <a:rPr lang="zh-TW" altLang="en-US" sz="1200" dirty="0"/>
              <a:t>需要先創建並先在教導器撰寫程式流程，這邊只負責修改路徑</a:t>
            </a:r>
            <a:r>
              <a:rPr lang="en-US" altLang="zh-TW" sz="1200" dirty="0"/>
              <a:t>)</a:t>
            </a:r>
          </a:p>
          <a:p>
            <a:r>
              <a:rPr lang="en-US" altLang="zh-TW" sz="1200" dirty="0"/>
              <a:t>            try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using (Mastership master = </a:t>
            </a:r>
            <a:r>
              <a:rPr lang="en-US" altLang="zh-TW" sz="1200" dirty="0" err="1"/>
              <a:t>Mastership.Request</a:t>
            </a:r>
            <a:r>
              <a:rPr lang="en-US" altLang="zh-TW" sz="1200" dirty="0"/>
              <a:t>(</a:t>
            </a:r>
            <a:r>
              <a:rPr lang="en-US" altLang="zh-TW" sz="1200" dirty="0" err="1"/>
              <a:t>controller.Rapid</a:t>
            </a:r>
            <a:r>
              <a:rPr lang="en-US" altLang="zh-TW" sz="1200" dirty="0"/>
              <a:t>))</a:t>
            </a:r>
          </a:p>
          <a:p>
            <a:r>
              <a:rPr lang="en-US" altLang="zh-TW" sz="1200" dirty="0"/>
              <a:t>                {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RapidData</a:t>
            </a:r>
            <a:r>
              <a:rPr lang="en-US" altLang="zh-TW" sz="1200" dirty="0"/>
              <a:t> </a:t>
            </a:r>
            <a:r>
              <a:rPr lang="en-US" altLang="zh-TW" sz="1200" dirty="0" err="1"/>
              <a:t>rd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controller.Rapid.GetRapidData</a:t>
            </a:r>
            <a:r>
              <a:rPr lang="en-US" altLang="zh-TW" sz="1200" dirty="0"/>
              <a:t>(task1.Name, "</a:t>
            </a:r>
            <a:r>
              <a:rPr lang="en-US" altLang="zh-TW" sz="1200" dirty="0" err="1"/>
              <a:t>JointMove</a:t>
            </a:r>
            <a:r>
              <a:rPr lang="en-US" altLang="zh-TW" sz="1200" dirty="0"/>
              <a:t>", "org1");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JointTarget</a:t>
            </a:r>
            <a:r>
              <a:rPr lang="en-US" altLang="zh-TW" sz="1200" dirty="0"/>
              <a:t> </a:t>
            </a:r>
            <a:r>
              <a:rPr lang="en-US" altLang="zh-TW" sz="1200" dirty="0" err="1"/>
              <a:t>jt</a:t>
            </a:r>
            <a:r>
              <a:rPr lang="en-US" altLang="zh-TW" sz="1200" dirty="0"/>
              <a:t> = (</a:t>
            </a:r>
            <a:r>
              <a:rPr lang="en-US" altLang="zh-TW" sz="1200" dirty="0" err="1"/>
              <a:t>JointTarget</a:t>
            </a:r>
            <a:r>
              <a:rPr lang="en-US" altLang="zh-TW" sz="1200" dirty="0"/>
              <a:t>)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    jt.RobAx.FillFromString2($"[{0},{0},{0},{0},{30},{0}]");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jt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    task1.SetProgramPointer("</a:t>
            </a:r>
            <a:r>
              <a:rPr lang="en-US" altLang="zh-TW" sz="1200" dirty="0" err="1"/>
              <a:t>JointMove</a:t>
            </a:r>
            <a:r>
              <a:rPr lang="en-US" altLang="zh-TW" sz="1200" dirty="0"/>
              <a:t>", "</a:t>
            </a:r>
            <a:r>
              <a:rPr lang="en-US" altLang="zh-TW" sz="1200" dirty="0" err="1"/>
              <a:t>jmove</a:t>
            </a:r>
            <a:r>
              <a:rPr lang="en-US" altLang="zh-TW" sz="1200" dirty="0"/>
              <a:t>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controller.Rapid.Start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}</a:t>
            </a:r>
          </a:p>
          <a:p>
            <a:r>
              <a:rPr lang="en-US" altLang="zh-TW" sz="1200" dirty="0"/>
              <a:t>            }</a:t>
            </a:r>
          </a:p>
          <a:p>
            <a:r>
              <a:rPr lang="en-US" altLang="zh-TW" sz="1200" dirty="0"/>
              <a:t>            catch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MessageBox.Show</a:t>
            </a:r>
            <a:r>
              <a:rPr lang="en-US" altLang="zh-TW" sz="1200" dirty="0"/>
              <a:t>("</a:t>
            </a:r>
            <a:r>
              <a:rPr lang="en-US" altLang="zh-TW" sz="1200" dirty="0" err="1"/>
              <a:t>LoadModule</a:t>
            </a:r>
            <a:r>
              <a:rPr lang="en-US" altLang="zh-TW" sz="1200" dirty="0"/>
              <a:t> Error");</a:t>
            </a:r>
          </a:p>
          <a:p>
            <a:r>
              <a:rPr lang="en-US" altLang="zh-TW" sz="1200" dirty="0"/>
              <a:t>            }</a:t>
            </a:r>
          </a:p>
          <a:p>
            <a:r>
              <a:rPr lang="en-US" altLang="zh-TW" sz="1200" dirty="0"/>
              <a:t>            #</a:t>
            </a:r>
            <a:r>
              <a:rPr lang="en-US" altLang="zh-TW" sz="1200" dirty="0" err="1"/>
              <a:t>endregion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29340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控制手臂移動</a:t>
            </a:r>
            <a:r>
              <a:rPr lang="en-US" altLang="zh-TW" dirty="0"/>
              <a:t>(</a:t>
            </a:r>
            <a:r>
              <a:rPr lang="zh-TW" altLang="en-US" dirty="0"/>
              <a:t>多點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67" r="13670"/>
          <a:stretch/>
        </p:blipFill>
        <p:spPr>
          <a:xfrm>
            <a:off x="282633" y="1795982"/>
            <a:ext cx="5101244" cy="3469113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2"/>
          </p:nvPr>
        </p:nvSpPr>
        <p:spPr>
          <a:xfrm>
            <a:off x="5527964" y="1953491"/>
            <a:ext cx="6583680" cy="4223473"/>
          </a:xfrm>
        </p:spPr>
        <p:txBody>
          <a:bodyPr/>
          <a:lstStyle/>
          <a:p>
            <a:r>
              <a:rPr lang="zh-TW" altLang="en-US" dirty="0"/>
              <a:t>與單點移動相同，先在示教器輸入程式</a:t>
            </a:r>
            <a:endParaRPr lang="en-US" altLang="zh-TW" dirty="0"/>
          </a:p>
          <a:p>
            <a:r>
              <a:rPr lang="zh-TW" altLang="en-US" dirty="0"/>
              <a:t>先宣告一個常數變量及儲存點位的陣列</a:t>
            </a:r>
            <a:endParaRPr lang="en-US" altLang="zh-TW" dirty="0"/>
          </a:p>
          <a:p>
            <a:r>
              <a:rPr lang="zh-TW" altLang="en-US" dirty="0"/>
              <a:t>主程式以迴圈方式運行，跑完點位陣列</a:t>
            </a:r>
            <a:endParaRPr lang="en-US" altLang="zh-TW" dirty="0"/>
          </a:p>
          <a:p>
            <a:r>
              <a:rPr lang="zh-TW" altLang="en-US" dirty="0"/>
              <a:t>結束前加</a:t>
            </a:r>
            <a:r>
              <a:rPr lang="en-US" altLang="zh-TW" dirty="0"/>
              <a:t>Stop</a:t>
            </a:r>
            <a:r>
              <a:rPr lang="zh-TW" altLang="en-US" dirty="0"/>
              <a:t>停止手臂</a:t>
            </a:r>
          </a:p>
        </p:txBody>
      </p:sp>
    </p:spTree>
    <p:extLst>
      <p:ext uri="{BB962C8B-B14F-4D97-AF65-F5344CB8AC3E}">
        <p14:creationId xmlns:p14="http://schemas.microsoft.com/office/powerpoint/2010/main" val="2426121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變數宣告方式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469" y="1599400"/>
            <a:ext cx="5437188" cy="42440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0945" y="3838141"/>
            <a:ext cx="1587731" cy="484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l="1465" t="31611" r="13384" b="9935"/>
          <a:stretch/>
        </p:blipFill>
        <p:spPr>
          <a:xfrm>
            <a:off x="6553100" y="666175"/>
            <a:ext cx="4671753" cy="211143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/>
          <a:srcRect t="30141" r="15083" b="10715"/>
          <a:stretch/>
        </p:blipFill>
        <p:spPr>
          <a:xfrm>
            <a:off x="6553100" y="3103451"/>
            <a:ext cx="4563890" cy="213637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041180" y="1721891"/>
            <a:ext cx="1485206" cy="3147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181900" y="4171636"/>
            <a:ext cx="1485206" cy="3147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7105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內容版面配置區 14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2124132" y="1808139"/>
            <a:ext cx="5461000" cy="335694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6967" y="809138"/>
            <a:ext cx="4020589" cy="703282"/>
          </a:xfrm>
        </p:spPr>
        <p:txBody>
          <a:bodyPr/>
          <a:lstStyle/>
          <a:p>
            <a:r>
              <a:rPr lang="zh-TW" altLang="en-US" dirty="0"/>
              <a:t>變數宣告方式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564585" y="2261061"/>
            <a:ext cx="11720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變數名稱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564585" y="2970181"/>
            <a:ext cx="344146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要改成可變量才能從</a:t>
            </a:r>
            <a:r>
              <a:rPr lang="en-US" altLang="zh-TW" dirty="0"/>
              <a:t>C#</a:t>
            </a:r>
            <a:r>
              <a:rPr lang="zh-TW" altLang="en-US" dirty="0"/>
              <a:t>程式控制</a:t>
            </a:r>
          </a:p>
        </p:txBody>
      </p:sp>
      <p:sp>
        <p:nvSpPr>
          <p:cNvPr id="10" name="矩形 9"/>
          <p:cNvSpPr/>
          <p:nvPr/>
        </p:nvSpPr>
        <p:spPr>
          <a:xfrm>
            <a:off x="3909753" y="2973752"/>
            <a:ext cx="944879" cy="426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7564585" y="3679301"/>
            <a:ext cx="234418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選擇程式對應的模塊</a:t>
            </a:r>
          </a:p>
        </p:txBody>
      </p:sp>
      <p:sp>
        <p:nvSpPr>
          <p:cNvPr id="12" name="矩形 11"/>
          <p:cNvSpPr/>
          <p:nvPr/>
        </p:nvSpPr>
        <p:spPr>
          <a:xfrm>
            <a:off x="5525193" y="4738934"/>
            <a:ext cx="944879" cy="426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7564585" y="4344352"/>
            <a:ext cx="234418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改變維數宣告陣列</a:t>
            </a:r>
          </a:p>
        </p:txBody>
      </p:sp>
    </p:spTree>
    <p:extLst>
      <p:ext uri="{BB962C8B-B14F-4D97-AF65-F5344CB8AC3E}">
        <p14:creationId xmlns:p14="http://schemas.microsoft.com/office/powerpoint/2010/main" val="1100016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03171" y="94244"/>
            <a:ext cx="6281651" cy="703282"/>
          </a:xfrm>
        </p:spPr>
        <p:txBody>
          <a:bodyPr/>
          <a:lstStyle/>
          <a:p>
            <a:r>
              <a:rPr lang="en-US" altLang="zh-TW" dirty="0"/>
              <a:t>C#</a:t>
            </a:r>
            <a:r>
              <a:rPr lang="zh-TW" altLang="en-US" dirty="0"/>
              <a:t>控制手臂移動</a:t>
            </a:r>
            <a:r>
              <a:rPr lang="en-US" altLang="zh-TW" dirty="0"/>
              <a:t>(</a:t>
            </a:r>
            <a:r>
              <a:rPr lang="zh-TW" altLang="en-US" dirty="0"/>
              <a:t>多點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61" y="1515227"/>
            <a:ext cx="5206855" cy="467836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975658" y="980063"/>
            <a:ext cx="60184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 try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using (Mastership master = </a:t>
            </a:r>
            <a:r>
              <a:rPr lang="en-US" altLang="zh-TW" sz="1200" dirty="0" err="1"/>
              <a:t>Mastership.Request</a:t>
            </a:r>
            <a:r>
              <a:rPr lang="en-US" altLang="zh-TW" sz="1200" dirty="0"/>
              <a:t>(</a:t>
            </a:r>
            <a:r>
              <a:rPr lang="en-US" altLang="zh-TW" sz="1200" dirty="0" err="1"/>
              <a:t>controller.Rapid</a:t>
            </a:r>
            <a:r>
              <a:rPr lang="en-US" altLang="zh-TW" sz="1200" dirty="0"/>
              <a:t>))</a:t>
            </a:r>
          </a:p>
          <a:p>
            <a:r>
              <a:rPr lang="en-US" altLang="zh-TW" sz="1200" dirty="0"/>
              <a:t>                {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RapidData</a:t>
            </a:r>
            <a:r>
              <a:rPr lang="en-US" altLang="zh-TW" sz="1200" dirty="0"/>
              <a:t> </a:t>
            </a:r>
            <a:r>
              <a:rPr lang="en-US" altLang="zh-TW" sz="1200" dirty="0" err="1"/>
              <a:t>rd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controller.Rapid.GetRapidData</a:t>
            </a:r>
            <a:r>
              <a:rPr lang="en-US" altLang="zh-TW" sz="1200" dirty="0"/>
              <a:t>(task1.Name, "</a:t>
            </a:r>
            <a:r>
              <a:rPr lang="en-US" altLang="zh-TW" sz="1200" dirty="0" err="1"/>
              <a:t>RunPath</a:t>
            </a:r>
            <a:r>
              <a:rPr lang="en-US" altLang="zh-TW" sz="1200" dirty="0"/>
              <a:t>", "count");</a:t>
            </a:r>
          </a:p>
          <a:p>
            <a:r>
              <a:rPr lang="en-US" altLang="zh-TW" sz="1200" dirty="0"/>
              <a:t>                    if (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 is </a:t>
            </a:r>
            <a:r>
              <a:rPr lang="en-US" altLang="zh-TW" sz="1200" dirty="0" err="1"/>
              <a:t>Num</a:t>
            </a:r>
            <a:r>
              <a:rPr lang="en-US" altLang="zh-TW" sz="1200" dirty="0"/>
              <a:t>)</a:t>
            </a:r>
          </a:p>
          <a:p>
            <a:r>
              <a:rPr lang="en-US" altLang="zh-TW" sz="1200" dirty="0"/>
              <a:t>                    {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Num</a:t>
            </a:r>
            <a:r>
              <a:rPr lang="en-US" altLang="zh-TW" sz="1200" dirty="0"/>
              <a:t> </a:t>
            </a:r>
            <a:r>
              <a:rPr lang="en-US" altLang="zh-TW" sz="1200" dirty="0" err="1"/>
              <a:t>num</a:t>
            </a:r>
            <a:r>
              <a:rPr lang="en-US" altLang="zh-TW" sz="1200" dirty="0"/>
              <a:t> = (</a:t>
            </a:r>
            <a:r>
              <a:rPr lang="en-US" altLang="zh-TW" sz="1200" dirty="0" err="1"/>
              <a:t>Num</a:t>
            </a:r>
            <a:r>
              <a:rPr lang="en-US" altLang="zh-TW" sz="1200" dirty="0"/>
              <a:t>)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num.Value</a:t>
            </a:r>
            <a:r>
              <a:rPr lang="en-US" altLang="zh-TW" sz="1200" dirty="0"/>
              <a:t> = l;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rd.Value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num</a:t>
            </a:r>
            <a:r>
              <a:rPr lang="en-US" altLang="zh-TW" sz="1200" dirty="0"/>
              <a:t>;</a:t>
            </a:r>
          </a:p>
          <a:p>
            <a:r>
              <a:rPr lang="en-US" altLang="zh-TW" sz="1200" dirty="0"/>
              <a:t>                    }</a:t>
            </a:r>
          </a:p>
          <a:p>
            <a:endParaRPr lang="en-US" altLang="zh-TW" sz="1200" dirty="0"/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rd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controller.Rapid.GetRapidData</a:t>
            </a:r>
            <a:r>
              <a:rPr lang="en-US" altLang="zh-TW" sz="1200" dirty="0"/>
              <a:t>(task1.Name, "</a:t>
            </a:r>
            <a:r>
              <a:rPr lang="en-US" altLang="zh-TW" sz="1200" dirty="0" err="1"/>
              <a:t>RunPath</a:t>
            </a:r>
            <a:r>
              <a:rPr lang="en-US" altLang="zh-TW" sz="1200" dirty="0"/>
              <a:t>", "path1");</a:t>
            </a:r>
          </a:p>
          <a:p>
            <a:r>
              <a:rPr lang="en-US" altLang="zh-TW" sz="1200" dirty="0"/>
              <a:t>                    for (</a:t>
            </a:r>
            <a:r>
              <a:rPr lang="en-US" altLang="zh-TW" sz="1200" dirty="0" err="1"/>
              <a:t>int</a:t>
            </a:r>
            <a:r>
              <a:rPr lang="en-US" altLang="zh-TW" sz="1200" dirty="0"/>
              <a:t> </a:t>
            </a:r>
            <a:r>
              <a:rPr lang="en-US" altLang="zh-TW" sz="1200" dirty="0" err="1"/>
              <a:t>i</a:t>
            </a:r>
            <a:r>
              <a:rPr lang="en-US" altLang="zh-TW" sz="1200" dirty="0"/>
              <a:t> = 0; </a:t>
            </a:r>
            <a:r>
              <a:rPr lang="en-US" altLang="zh-TW" sz="1200" dirty="0" err="1"/>
              <a:t>i</a:t>
            </a:r>
            <a:r>
              <a:rPr lang="en-US" altLang="zh-TW" sz="1200" dirty="0"/>
              <a:t> &lt; l; </a:t>
            </a:r>
            <a:r>
              <a:rPr lang="en-US" altLang="zh-TW" sz="1200" dirty="0" err="1"/>
              <a:t>i</a:t>
            </a:r>
            <a:r>
              <a:rPr lang="en-US" altLang="zh-TW" sz="1200" dirty="0"/>
              <a:t>++)</a:t>
            </a:r>
          </a:p>
          <a:p>
            <a:r>
              <a:rPr lang="en-US" altLang="zh-TW" sz="1200" dirty="0"/>
              <a:t>                    {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RobTarget</a:t>
            </a:r>
            <a:r>
              <a:rPr lang="en-US" altLang="zh-TW" sz="1200" dirty="0"/>
              <a:t> </a:t>
            </a:r>
            <a:r>
              <a:rPr lang="en-US" altLang="zh-TW" sz="1200" dirty="0" err="1"/>
              <a:t>rt</a:t>
            </a:r>
            <a:r>
              <a:rPr lang="en-US" altLang="zh-TW" sz="1200" dirty="0"/>
              <a:t> = (</a:t>
            </a:r>
            <a:r>
              <a:rPr lang="en-US" altLang="zh-TW" sz="1200" dirty="0" err="1"/>
              <a:t>RobTarget</a:t>
            </a:r>
            <a:r>
              <a:rPr lang="en-US" altLang="zh-TW" sz="1200" dirty="0"/>
              <a:t>)</a:t>
            </a:r>
            <a:r>
              <a:rPr lang="en-US" altLang="zh-TW" sz="1200" dirty="0" err="1"/>
              <a:t>rd.ReadItem</a:t>
            </a:r>
            <a:r>
              <a:rPr lang="en-US" altLang="zh-TW" sz="1200" dirty="0"/>
              <a:t>(</a:t>
            </a:r>
            <a:r>
              <a:rPr lang="en-US" altLang="zh-TW" sz="1200" dirty="0" err="1"/>
              <a:t>i</a:t>
            </a:r>
            <a:r>
              <a:rPr lang="en-US" altLang="zh-TW" sz="1200" dirty="0"/>
              <a:t>);</a:t>
            </a:r>
          </a:p>
          <a:p>
            <a:r>
              <a:rPr lang="en-US" altLang="zh-TW" sz="1200" dirty="0"/>
              <a:t>                        rt.Trans.FillFromString2();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rt.Rot.FillFromEulerAngles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rt.Robconf.FillFromString</a:t>
            </a:r>
            <a:r>
              <a:rPr lang="en-US" altLang="zh-TW" sz="1200" dirty="0"/>
              <a:t>("[0,0,0,0]");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rt.Extax.FillFromString</a:t>
            </a:r>
            <a:r>
              <a:rPr lang="en-US" altLang="zh-TW" sz="1200" dirty="0"/>
              <a:t>("[9E+09,9E+09,9E+09,9E+09,9E+09,9E+09]");</a:t>
            </a:r>
          </a:p>
          <a:p>
            <a:r>
              <a:rPr lang="en-US" altLang="zh-TW" sz="1200" dirty="0"/>
              <a:t>                        </a:t>
            </a:r>
            <a:r>
              <a:rPr lang="en-US" altLang="zh-TW" sz="1200" dirty="0" err="1"/>
              <a:t>rd.WriteItem</a:t>
            </a:r>
            <a:r>
              <a:rPr lang="en-US" altLang="zh-TW" sz="1200" dirty="0"/>
              <a:t>(</a:t>
            </a:r>
            <a:r>
              <a:rPr lang="en-US" altLang="zh-TW" sz="1200" dirty="0" err="1"/>
              <a:t>rt</a:t>
            </a:r>
            <a:r>
              <a:rPr lang="en-US" altLang="zh-TW" sz="1200" dirty="0"/>
              <a:t>, </a:t>
            </a:r>
            <a:r>
              <a:rPr lang="en-US" altLang="zh-TW" sz="1200" dirty="0" err="1"/>
              <a:t>i</a:t>
            </a:r>
            <a:r>
              <a:rPr lang="en-US" altLang="zh-TW" sz="1200" dirty="0"/>
              <a:t>);</a:t>
            </a:r>
          </a:p>
          <a:p>
            <a:r>
              <a:rPr lang="en-US" altLang="zh-TW" sz="1200" dirty="0"/>
              <a:t>                    }</a:t>
            </a:r>
          </a:p>
          <a:p>
            <a:r>
              <a:rPr lang="en-US" altLang="zh-TW" sz="1200" dirty="0"/>
              <a:t>                    task1.SetProgramPointer("</a:t>
            </a:r>
            <a:r>
              <a:rPr lang="en-US" altLang="zh-TW" sz="1200" dirty="0" err="1"/>
              <a:t>RunPath</a:t>
            </a:r>
            <a:r>
              <a:rPr lang="en-US" altLang="zh-TW" sz="1200" dirty="0"/>
              <a:t>", "move");</a:t>
            </a:r>
          </a:p>
          <a:p>
            <a:r>
              <a:rPr lang="en-US" altLang="zh-TW" sz="1200" dirty="0"/>
              <a:t>                    </a:t>
            </a:r>
            <a:r>
              <a:rPr lang="en-US" altLang="zh-TW" sz="1200" dirty="0" err="1"/>
              <a:t>controller.Rapid.Start</a:t>
            </a:r>
            <a:r>
              <a:rPr lang="en-US" altLang="zh-TW" sz="1200" dirty="0"/>
              <a:t>();</a:t>
            </a:r>
          </a:p>
          <a:p>
            <a:r>
              <a:rPr lang="en-US" altLang="zh-TW" sz="1200" dirty="0"/>
              <a:t>                }</a:t>
            </a:r>
          </a:p>
          <a:p>
            <a:r>
              <a:rPr lang="en-US" altLang="zh-TW" sz="1200" dirty="0"/>
              <a:t>            }</a:t>
            </a:r>
          </a:p>
          <a:p>
            <a:r>
              <a:rPr lang="en-US" altLang="zh-TW" sz="1200" dirty="0"/>
              <a:t>            catch</a:t>
            </a:r>
          </a:p>
          <a:p>
            <a:r>
              <a:rPr lang="en-US" altLang="zh-TW" sz="1200" dirty="0"/>
              <a:t>            {</a:t>
            </a:r>
          </a:p>
          <a:p>
            <a:r>
              <a:rPr lang="en-US" altLang="zh-TW" sz="1200" dirty="0"/>
              <a:t>                </a:t>
            </a:r>
            <a:r>
              <a:rPr lang="en-US" altLang="zh-TW" sz="1200" dirty="0" err="1"/>
              <a:t>MessageBox.Show</a:t>
            </a:r>
            <a:r>
              <a:rPr lang="en-US" altLang="zh-TW" sz="1200" dirty="0"/>
              <a:t>("</a:t>
            </a:r>
            <a:r>
              <a:rPr lang="en-US" altLang="zh-TW" sz="1200" dirty="0" err="1"/>
              <a:t>LoadModule</a:t>
            </a:r>
            <a:r>
              <a:rPr lang="en-US" altLang="zh-TW" sz="1200" dirty="0"/>
              <a:t> Error");</a:t>
            </a:r>
          </a:p>
          <a:p>
            <a:r>
              <a:rPr lang="en-US" altLang="zh-TW" sz="1200" dirty="0"/>
              <a:t>            }</a:t>
            </a:r>
            <a:endParaRPr lang="zh-TW" altLang="en-US" sz="1200" dirty="0"/>
          </a:p>
        </p:txBody>
      </p:sp>
      <p:cxnSp>
        <p:nvCxnSpPr>
          <p:cNvPr id="8" name="直線接點 7"/>
          <p:cNvCxnSpPr/>
          <p:nvPr/>
        </p:nvCxnSpPr>
        <p:spPr>
          <a:xfrm flipV="1">
            <a:off x="5349731" y="3092334"/>
            <a:ext cx="6628909" cy="24939"/>
          </a:xfrm>
          <a:prstGeom prst="line">
            <a:avLst/>
          </a:prstGeom>
          <a:ln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8295524" y="2447068"/>
            <a:ext cx="377397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取得</a:t>
            </a:r>
            <a:r>
              <a:rPr lang="en-US" altLang="zh-TW" dirty="0"/>
              <a:t>count</a:t>
            </a:r>
            <a:r>
              <a:rPr lang="zh-TW" altLang="en-US" dirty="0"/>
              <a:t>參數，輸入陣列點位數量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9071379" y="5229544"/>
            <a:ext cx="263294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用迴圈將點位逐一寫入</a:t>
            </a:r>
          </a:p>
        </p:txBody>
      </p:sp>
    </p:spTree>
    <p:extLst>
      <p:ext uri="{BB962C8B-B14F-4D97-AF65-F5344CB8AC3E}">
        <p14:creationId xmlns:p14="http://schemas.microsoft.com/office/powerpoint/2010/main" val="2394818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85ADF730-D002-45BB-979C-BBABDB2D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3378766"/>
      </p:ext>
    </p:extLst>
  </p:cSld>
  <p:clrMapOvr>
    <a:masterClrMapping/>
  </p:clrMapOvr>
</p:sld>
</file>

<file path=ppt/theme/theme1.xml><?xml version="1.0" encoding="utf-8"?>
<a:theme xmlns:a="http://schemas.openxmlformats.org/drawingml/2006/main" name="AOIPPT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OIPPT模板" id="{C09A4D97-7CBC-4273-B6EE-3CBD176C6908}" vid="{9C4F1AC4-A014-44D8-A2A4-A06B99EB8A1B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AOIPPT模板</Template>
  <TotalTime>32965</TotalTime>
  <Words>1828</Words>
  <Application>Microsoft Office PowerPoint</Application>
  <PresentationFormat>寬螢幕</PresentationFormat>
  <Paragraphs>229</Paragraphs>
  <Slides>27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5" baseType="lpstr">
      <vt:lpstr>-apple-system</vt:lpstr>
      <vt:lpstr>微軟正黑體</vt:lpstr>
      <vt:lpstr>標楷體</vt:lpstr>
      <vt:lpstr>Arial</vt:lpstr>
      <vt:lpstr>Calibri</vt:lpstr>
      <vt:lpstr>Calibri Light</vt:lpstr>
      <vt:lpstr>Times New Roman</vt:lpstr>
      <vt:lpstr>AOIPPT模板</vt:lpstr>
      <vt:lpstr>C#控制機械手臂</vt:lpstr>
      <vt:lpstr>前言</vt:lpstr>
      <vt:lpstr>軟體安裝(範例所使用的版本)</vt:lpstr>
      <vt:lpstr>參考SDK進行手臂控制</vt:lpstr>
      <vt:lpstr>環境設定(Visual Studio)</vt:lpstr>
      <vt:lpstr>PowerPoint 簡報</vt:lpstr>
      <vt:lpstr>程式涵式庫引用</vt:lpstr>
      <vt:lpstr>The classes used to access robot controller functionality together make up theController API (CAPI). The following illustration shows a part of the CAPI object model:</vt:lpstr>
      <vt:lpstr>手臂參數宣告</vt:lpstr>
      <vt:lpstr>手臂連線</vt:lpstr>
      <vt:lpstr>手臂控制箱馬達致能按鈕ON/OFF</vt:lpstr>
      <vt:lpstr>C#控制手臂線性移動(單點)(MoveL)</vt:lpstr>
      <vt:lpstr>變數宣告方式</vt:lpstr>
      <vt:lpstr>變數宣告方式</vt:lpstr>
      <vt:lpstr>C#控制手臂線性移動(單點)(MoveL)</vt:lpstr>
      <vt:lpstr>C#控制手臂線性移動(單點)(MoveL)</vt:lpstr>
      <vt:lpstr>C#控制手臂線性移動(單點)(MoveL)</vt:lpstr>
      <vt:lpstr>C#控制手臂線性移動(單點)(MoveL)</vt:lpstr>
      <vt:lpstr>C#控制手臂軸移動(單點)(MoveJ)</vt:lpstr>
      <vt:lpstr>變數宣告方式</vt:lpstr>
      <vt:lpstr>變數宣告方式</vt:lpstr>
      <vt:lpstr>C#控制手臂軸移動(單點)(MoveJ)</vt:lpstr>
      <vt:lpstr>C#控制手臂移動(多點)</vt:lpstr>
      <vt:lpstr>變數宣告方式</vt:lpstr>
      <vt:lpstr>變數宣告方式</vt:lpstr>
      <vt:lpstr>C#控制手臂移動(多點)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孟叡 楊</dc:creator>
  <cp:lastModifiedBy>承運 蔡</cp:lastModifiedBy>
  <cp:revision>947</cp:revision>
  <dcterms:created xsi:type="dcterms:W3CDTF">2020-09-17T07:25:31Z</dcterms:created>
  <dcterms:modified xsi:type="dcterms:W3CDTF">2024-05-07T03:11:08Z</dcterms:modified>
</cp:coreProperties>
</file>