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notesMasterIdLst>
    <p:notesMasterId r:id="rId30"/>
  </p:notesMasterIdLst>
  <p:sldIdLst>
    <p:sldId id="772" r:id="rId2"/>
    <p:sldId id="798" r:id="rId3"/>
    <p:sldId id="804" r:id="rId4"/>
    <p:sldId id="794" r:id="rId5"/>
    <p:sldId id="795" r:id="rId6"/>
    <p:sldId id="796" r:id="rId7"/>
    <p:sldId id="797" r:id="rId8"/>
    <p:sldId id="800" r:id="rId9"/>
    <p:sldId id="801" r:id="rId10"/>
    <p:sldId id="802" r:id="rId11"/>
    <p:sldId id="803" r:id="rId12"/>
    <p:sldId id="790" r:id="rId13"/>
    <p:sldId id="791" r:id="rId14"/>
    <p:sldId id="781" r:id="rId15"/>
    <p:sldId id="805" r:id="rId16"/>
    <p:sldId id="782" r:id="rId17"/>
    <p:sldId id="783" r:id="rId18"/>
    <p:sldId id="784" r:id="rId19"/>
    <p:sldId id="785" r:id="rId20"/>
    <p:sldId id="786" r:id="rId21"/>
    <p:sldId id="787" r:id="rId22"/>
    <p:sldId id="788" r:id="rId23"/>
    <p:sldId id="779" r:id="rId24"/>
    <p:sldId id="789" r:id="rId25"/>
    <p:sldId id="792" r:id="rId26"/>
    <p:sldId id="793" r:id="rId27"/>
    <p:sldId id="806" r:id="rId28"/>
    <p:sldId id="444" r:id="rId2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承隆 李" initials="承隆" lastIdx="1" clrIdx="0">
    <p:extLst>
      <p:ext uri="{19B8F6BF-5375-455C-9EA6-DF929625EA0E}">
        <p15:presenceInfo xmlns:p15="http://schemas.microsoft.com/office/powerpoint/2012/main" userId="ba4152591b9a29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5BF3FB"/>
    <a:srgbClr val="FF01C3"/>
    <a:srgbClr val="05FBD2"/>
    <a:srgbClr val="CC2DC8"/>
    <a:srgbClr val="AC6C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6370" autoAdjust="0"/>
  </p:normalViewPr>
  <p:slideViewPr>
    <p:cSldViewPr snapToGrid="0">
      <p:cViewPr varScale="1">
        <p:scale>
          <a:sx n="120" d="100"/>
          <a:sy n="120" d="100"/>
        </p:scale>
        <p:origin x="390" y="3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A5F9A-5122-4558-A5EB-C28186DBDF07}" type="datetimeFigureOut">
              <a:rPr lang="zh-TW" altLang="en-US" smtClean="0"/>
              <a:t>2024/4/15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C5F53-9A32-4F52-9AE8-C0A597F70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0204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各位主管、老師大家好，</a:t>
            </a:r>
            <a:br>
              <a:rPr lang="en-US" altLang="zh-TW" dirty="0"/>
            </a:br>
            <a:r>
              <a:rPr lang="zh-TW" altLang="en-US" dirty="0"/>
              <a:t>這邊跟大家報告人員防護器具穿戴完整性檢測這個月的進度。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C5F53-9A32-4F52-9AE8-C0A597F704E0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6035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標題">
    <p:bg>
      <p:bgPr>
        <a:gradFill>
          <a:gsLst>
            <a:gs pos="0">
              <a:srgbClr val="BDDEE7"/>
            </a:gs>
            <a:gs pos="34000">
              <a:srgbClr val="FFFFFF"/>
            </a:gs>
            <a:gs pos="79000">
              <a:srgbClr val="FDFEFE"/>
            </a:gs>
            <a:gs pos="100000">
              <a:srgbClr val="E4ECF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"/>
          <a:stretch/>
        </p:blipFill>
        <p:spPr>
          <a:xfrm>
            <a:off x="0" y="2152650"/>
            <a:ext cx="12192000" cy="2980980"/>
          </a:xfrm>
          <a:prstGeom prst="rect">
            <a:avLst/>
          </a:prstGeom>
          <a:gradFill>
            <a:gsLst>
              <a:gs pos="0">
                <a:srgbClr val="EDF1F5"/>
              </a:gs>
              <a:gs pos="100000">
                <a:srgbClr val="FBFCFD"/>
              </a:gs>
            </a:gsLst>
            <a:lin ang="5400000" scaled="1"/>
          </a:gradFill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0" y="3095323"/>
            <a:ext cx="9388307" cy="1095633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70" y="5211755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0" y="5211755"/>
            <a:ext cx="3333791" cy="357187"/>
          </a:xfrm>
        </p:spPr>
        <p:txBody>
          <a:bodyPr>
            <a:noAutofit/>
          </a:bodyPr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2000" b="1" kern="1200" dirty="0" smtClean="0">
                <a:solidFill>
                  <a:srgbClr val="4D4D4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692807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目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1500702" y="6466788"/>
            <a:ext cx="691298" cy="397554"/>
          </a:xfrm>
          <a:prstGeom prst="rect">
            <a:avLst/>
          </a:prstGeom>
          <a:blipFill dpi="0" rotWithShape="1">
            <a:blip r:embed="rId2">
              <a:alphaModFix amt="6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2024/4/15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9" name="標題 1"/>
          <p:cNvSpPr>
            <a:spLocks noGrp="1"/>
          </p:cNvSpPr>
          <p:nvPr>
            <p:ph type="title" hasCustomPrompt="1"/>
          </p:nvPr>
        </p:nvSpPr>
        <p:spPr>
          <a:xfrm>
            <a:off x="609600" y="742637"/>
            <a:ext cx="10972800" cy="703282"/>
          </a:xfrm>
        </p:spPr>
        <p:txBody>
          <a:bodyPr>
            <a:noAutofit/>
          </a:bodyPr>
          <a:lstStyle>
            <a:lvl1pPr algn="l">
              <a:defRPr sz="4800" b="0" baseline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按一下以新增目錄標題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296105"/>
            <a:ext cx="2004211" cy="15619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87789" y="5654"/>
            <a:ext cx="2004211" cy="156190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5" cy="453600"/>
          </a:xfrm>
          <a:prstGeom prst="rect">
            <a:avLst/>
          </a:prstGeom>
        </p:spPr>
      </p:pic>
      <p:sp>
        <p:nvSpPr>
          <p:cNvPr id="13" name="內容版面配置區 2"/>
          <p:cNvSpPr>
            <a:spLocks noGrp="1"/>
          </p:cNvSpPr>
          <p:nvPr>
            <p:ph idx="1"/>
          </p:nvPr>
        </p:nvSpPr>
        <p:spPr>
          <a:xfrm>
            <a:off x="609600" y="1499319"/>
            <a:ext cx="5436973" cy="4677645"/>
          </a:xfrm>
        </p:spPr>
        <p:txBody>
          <a:bodyPr/>
          <a:lstStyle>
            <a:lvl1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buFontTx/>
              <a:buBlip>
                <a:blip r:embed="rId7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buFontTx/>
              <a:buBlip>
                <a:blip r:embed="rId8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buFontTx/>
              <a:buBlip>
                <a:blip r:embed="rId9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6" name="內容版面配置區 2"/>
          <p:cNvSpPr>
            <a:spLocks noGrp="1"/>
          </p:cNvSpPr>
          <p:nvPr>
            <p:ph idx="12"/>
          </p:nvPr>
        </p:nvSpPr>
        <p:spPr>
          <a:xfrm>
            <a:off x="6120714" y="1499319"/>
            <a:ext cx="5461686" cy="4677645"/>
          </a:xfrm>
        </p:spPr>
        <p:txBody>
          <a:bodyPr/>
          <a:lstStyle>
            <a:lvl1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buFontTx/>
              <a:buBlip>
                <a:blip r:embed="rId7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buFontTx/>
              <a:buBlip>
                <a:blip r:embed="rId8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buFontTx/>
              <a:buBlip>
                <a:blip r:embed="rId9"/>
              </a:buBlip>
              <a:defRPr sz="2800" baseline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1242008" y="6439036"/>
            <a:ext cx="912284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20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2024/4/15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453100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800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Yunlin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Autofit/>
          </a:bodyPr>
          <a:lstStyle>
            <a:lvl1pPr algn="l">
              <a:defRPr sz="4800" b="0" baseline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pic>
        <p:nvPicPr>
          <p:cNvPr id="40" name="圖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" y="235637"/>
            <a:ext cx="3063355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70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38418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769" r:id="rId2"/>
    <p:sldLayoutId id="214748382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701" y="3015797"/>
            <a:ext cx="8964483" cy="1095633"/>
          </a:xfrm>
        </p:spPr>
        <p:txBody>
          <a:bodyPr/>
          <a:lstStyle/>
          <a:p>
            <a:r>
              <a:rPr lang="zh-TW" altLang="en-US" dirty="0"/>
              <a:t>深度相機拍攝生成點雲圖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>
          <a:xfrm>
            <a:off x="104700" y="4981575"/>
            <a:ext cx="6020055" cy="933450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指導老師：</a:t>
            </a:r>
            <a:r>
              <a:rPr lang="en-US" altLang="zh-TW" dirty="0"/>
              <a:t>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吳先晃 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教授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/>
              <a:t>學生：</a:t>
            </a:r>
            <a:r>
              <a:rPr lang="en-US" altLang="zh-TW" dirty="0"/>
              <a:t>	</a:t>
            </a:r>
            <a:r>
              <a:rPr lang="zh-TW" altLang="en-US" dirty="0"/>
              <a:t>李承隆</a:t>
            </a:r>
          </a:p>
        </p:txBody>
      </p:sp>
    </p:spTree>
    <p:extLst>
      <p:ext uri="{BB962C8B-B14F-4D97-AF65-F5344CB8AC3E}">
        <p14:creationId xmlns:p14="http://schemas.microsoft.com/office/powerpoint/2010/main" val="251591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深度相機官方軟體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71" y="2063432"/>
            <a:ext cx="3839111" cy="771633"/>
          </a:xfrm>
          <a:prstGeom prst="rect">
            <a:avLst/>
          </a:prstGeom>
        </p:spPr>
      </p:pic>
      <p:pic>
        <p:nvPicPr>
          <p:cNvPr id="6" name="內容版面配置區 9">
            <a:extLst>
              <a:ext uri="{FF2B5EF4-FFF2-40B4-BE49-F238E27FC236}">
                <a16:creationId xmlns:a16="http://schemas.microsoft.com/office/drawing/2014/main" id="{AD05E952-6DBC-1056-A8EA-1A19F04B07A1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 rotWithShape="1">
          <a:blip r:embed="rId3"/>
          <a:srcRect l="17486" t="5130" r="27278" b="5714"/>
          <a:stretch/>
        </p:blipFill>
        <p:spPr>
          <a:xfrm>
            <a:off x="5956276" y="1507066"/>
            <a:ext cx="5350981" cy="4678363"/>
          </a:xfrm>
        </p:spPr>
      </p:pic>
    </p:spTree>
    <p:extLst>
      <p:ext uri="{BB962C8B-B14F-4D97-AF65-F5344CB8AC3E}">
        <p14:creationId xmlns:p14="http://schemas.microsoft.com/office/powerpoint/2010/main" val="1149630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深度相機解析度、取樣深度差異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99061" y="1815203"/>
            <a:ext cx="7137862" cy="3762637"/>
          </a:xfrm>
        </p:spPr>
        <p:txBody>
          <a:bodyPr/>
          <a:lstStyle/>
          <a:p>
            <a:r>
              <a:rPr lang="zh-TW" altLang="en-US" dirty="0"/>
              <a:t>解析度</a:t>
            </a:r>
            <a:r>
              <a:rPr lang="en-US" altLang="zh-TW" dirty="0"/>
              <a:t>(Resolution)	</a:t>
            </a:r>
            <a:r>
              <a:rPr lang="zh-TW" altLang="en-US" dirty="0"/>
              <a:t>最小取樣深度</a:t>
            </a:r>
            <a:r>
              <a:rPr lang="en-US" altLang="zh-TW" dirty="0"/>
              <a:t>(mm)</a:t>
            </a:r>
          </a:p>
          <a:p>
            <a:pPr marL="0" indent="0">
              <a:buNone/>
            </a:pPr>
            <a:r>
              <a:rPr lang="en-US" altLang="zh-TW" dirty="0"/>
              <a:t>	1280x720			450</a:t>
            </a:r>
          </a:p>
          <a:p>
            <a:pPr marL="0" indent="0">
              <a:buNone/>
            </a:pPr>
            <a:r>
              <a:rPr lang="en-US" altLang="zh-TW" dirty="0"/>
              <a:t>	848x480			310</a:t>
            </a:r>
          </a:p>
          <a:p>
            <a:pPr marL="0" indent="0">
              <a:buNone/>
            </a:pPr>
            <a:r>
              <a:rPr lang="en-US" altLang="zh-TW" dirty="0"/>
              <a:t>	640x480			310</a:t>
            </a:r>
          </a:p>
          <a:p>
            <a:pPr marL="0" indent="0">
              <a:buNone/>
            </a:pPr>
            <a:r>
              <a:rPr lang="en-US" altLang="zh-TW" dirty="0"/>
              <a:t>	640x360			240</a:t>
            </a:r>
          </a:p>
          <a:p>
            <a:pPr marL="0" indent="0">
              <a:buNone/>
            </a:pPr>
            <a:r>
              <a:rPr lang="en-US" altLang="zh-TW" dirty="0"/>
              <a:t>	480x270			180</a:t>
            </a:r>
          </a:p>
          <a:p>
            <a:pPr marL="0" indent="0">
              <a:buNone/>
            </a:pPr>
            <a:r>
              <a:rPr lang="en-US" altLang="zh-TW" dirty="0"/>
              <a:t>	424x240			160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352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深度相機</a:t>
            </a:r>
            <a:r>
              <a:rPr lang="en-US" altLang="zh-TW" dirty="0"/>
              <a:t>DLL</a:t>
            </a:r>
            <a:r>
              <a:rPr lang="zh-TW" altLang="en-US" dirty="0"/>
              <a:t>檔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275547"/>
            <a:ext cx="5437188" cy="312446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55964" y="3837781"/>
            <a:ext cx="4181301" cy="252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609600" y="2275547"/>
            <a:ext cx="4269971" cy="4011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7524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主要功能都以包成</a:t>
            </a:r>
            <a:r>
              <a:rPr lang="en-US" altLang="zh-TW" dirty="0"/>
              <a:t>Class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2218" y="1549574"/>
            <a:ext cx="9947563" cy="520938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46167" y="4236791"/>
            <a:ext cx="4181301" cy="252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7692967" y="3508657"/>
            <a:ext cx="4181301" cy="252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573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深度相機連線並取像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0733" y="1860418"/>
            <a:ext cx="8289352" cy="453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74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深度相機參數檔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48" y="2246995"/>
            <a:ext cx="5437188" cy="2503072"/>
          </a:xfrm>
          <a:prstGeom prst="rect">
            <a:avLst/>
          </a:prstGeom>
        </p:spPr>
      </p:pic>
      <p:pic>
        <p:nvPicPr>
          <p:cNvPr id="6" name="內容版面配置區 5"/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5653627" y="299201"/>
            <a:ext cx="4247110" cy="63986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57942" y="3580086"/>
            <a:ext cx="4181301" cy="252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422669" y="2751584"/>
            <a:ext cx="4181301" cy="252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9614227" y="2504689"/>
            <a:ext cx="2489103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主要修改的參數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此參數是設定深度相機最遠拍攝距離。</a:t>
            </a:r>
            <a:endParaRPr lang="en-US" altLang="zh-TW" dirty="0"/>
          </a:p>
          <a:p>
            <a:r>
              <a:rPr lang="zh-TW" altLang="en-US" dirty="0"/>
              <a:t>可以過濾背景</a:t>
            </a:r>
          </a:p>
        </p:txBody>
      </p:sp>
    </p:spTree>
    <p:extLst>
      <p:ext uri="{BB962C8B-B14F-4D97-AF65-F5344CB8AC3E}">
        <p14:creationId xmlns:p14="http://schemas.microsoft.com/office/powerpoint/2010/main" val="2130063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039B19-3374-42D2-E876-7FC8E61CF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設定深度閾值</a:t>
            </a:r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AD358DE5-E562-57F5-8817-9771C834C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1967" y="3257967"/>
            <a:ext cx="5822035" cy="3134443"/>
          </a:xfrm>
        </p:spPr>
      </p:pic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C95DB905-8E91-6695-385C-121F70835D4E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7843684" y="594647"/>
            <a:ext cx="4084702" cy="2602106"/>
          </a:xfrm>
          <a:ln>
            <a:solidFill>
              <a:schemeClr val="tx1"/>
            </a:solidFill>
          </a:ln>
        </p:spPr>
      </p:pic>
      <p:pic>
        <p:nvPicPr>
          <p:cNvPr id="9" name="內容版面配置區 5">
            <a:extLst>
              <a:ext uri="{FF2B5EF4-FFF2-40B4-BE49-F238E27FC236}">
                <a16:creationId xmlns:a16="http://schemas.microsoft.com/office/drawing/2014/main" id="{D8342F8D-CA43-3BBA-1133-350C9C1FE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20" y="3257967"/>
            <a:ext cx="5822035" cy="313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97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 取像後，寫</a:t>
            </a:r>
            <a:r>
              <a:rPr lang="en-US" altLang="zh-TW" dirty="0"/>
              <a:t>C#</a:t>
            </a:r>
            <a:r>
              <a:rPr lang="zh-TW" altLang="en-US" dirty="0"/>
              <a:t>程式將深度相機取到的影像資訊寫入</a:t>
            </a:r>
            <a:r>
              <a:rPr lang="en-US" altLang="zh-TW" dirty="0" err="1"/>
              <a:t>pcd</a:t>
            </a:r>
            <a:r>
              <a:rPr lang="zh-TW" altLang="en-US" dirty="0"/>
              <a:t>檔案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6708481" y="241069"/>
            <a:ext cx="5192898" cy="614371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56023" y="616596"/>
            <a:ext cx="756458" cy="252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7051964" y="2132283"/>
            <a:ext cx="2424544" cy="252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弧形接點 7"/>
          <p:cNvCxnSpPr>
            <a:stCxn id="6" idx="3"/>
            <a:endCxn id="7" idx="3"/>
          </p:cNvCxnSpPr>
          <p:nvPr/>
        </p:nvCxnSpPr>
        <p:spPr>
          <a:xfrm>
            <a:off x="8412481" y="742637"/>
            <a:ext cx="1064027" cy="1515687"/>
          </a:xfrm>
          <a:prstGeom prst="curvedConnector3">
            <a:avLst>
              <a:gd name="adj1" fmla="val 121484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811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499319"/>
            <a:ext cx="11435542" cy="4677645"/>
          </a:xfrm>
        </p:spPr>
        <p:txBody>
          <a:bodyPr/>
          <a:lstStyle/>
          <a:p>
            <a:r>
              <a:rPr lang="zh-TW" altLang="en-US" dirty="0"/>
              <a:t> 利用 </a:t>
            </a:r>
            <a:r>
              <a:rPr lang="en-US" altLang="zh-TW" dirty="0"/>
              <a:t>C++</a:t>
            </a:r>
            <a:r>
              <a:rPr lang="zh-TW" altLang="en-US" dirty="0"/>
              <a:t> 結合</a:t>
            </a:r>
            <a:r>
              <a:rPr lang="en-US" altLang="zh-TW" dirty="0"/>
              <a:t>PCL</a:t>
            </a:r>
            <a:r>
              <a:rPr lang="zh-TW" altLang="en-US" dirty="0"/>
              <a:t>的函示庫將</a:t>
            </a:r>
            <a:r>
              <a:rPr lang="en-US" altLang="zh-TW" dirty="0"/>
              <a:t>C#</a:t>
            </a:r>
            <a:r>
              <a:rPr lang="zh-TW" altLang="en-US" dirty="0"/>
              <a:t>輸出的</a:t>
            </a:r>
            <a:r>
              <a:rPr lang="en-US" altLang="zh-TW" dirty="0" err="1"/>
              <a:t>pcd</a:t>
            </a:r>
            <a:r>
              <a:rPr lang="zh-TW" altLang="en-US" dirty="0"/>
              <a:t>檔案進行法像量生成。</a:t>
            </a:r>
            <a:endParaRPr lang="en-US" altLang="zh-TW" dirty="0"/>
          </a:p>
          <a:p>
            <a:r>
              <a:rPr lang="zh-TW" altLang="en-US" dirty="0"/>
              <a:t> 後續會介紹</a:t>
            </a:r>
            <a:r>
              <a:rPr lang="en-US" altLang="zh-TW" dirty="0"/>
              <a:t>PCL</a:t>
            </a:r>
            <a:r>
              <a:rPr lang="zh-TW" altLang="en-US" dirty="0"/>
              <a:t>環境建置</a:t>
            </a:r>
          </a:p>
        </p:txBody>
      </p:sp>
    </p:spTree>
    <p:extLst>
      <p:ext uri="{BB962C8B-B14F-4D97-AF65-F5344CB8AC3E}">
        <p14:creationId xmlns:p14="http://schemas.microsoft.com/office/powerpoint/2010/main" val="3278155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7658EF-CBD0-98DF-184A-C6632DB05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</a:t>
            </a:r>
            <a:r>
              <a:rPr lang="en-US" altLang="zh-TW" dirty="0"/>
              <a:t>C++</a:t>
            </a:r>
            <a:r>
              <a:rPr lang="zh-TW" altLang="en-US" dirty="0"/>
              <a:t> </a:t>
            </a:r>
            <a:r>
              <a:rPr lang="en-US" altLang="zh-TW" dirty="0"/>
              <a:t>PCL</a:t>
            </a:r>
            <a:r>
              <a:rPr lang="zh-TW" altLang="en-US" dirty="0"/>
              <a:t>生成法向量</a:t>
            </a:r>
          </a:p>
        </p:txBody>
      </p:sp>
      <p:pic>
        <p:nvPicPr>
          <p:cNvPr id="10" name="內容版面配置區 9">
            <a:extLst>
              <a:ext uri="{FF2B5EF4-FFF2-40B4-BE49-F238E27FC236}">
                <a16:creationId xmlns:a16="http://schemas.microsoft.com/office/drawing/2014/main" id="{15468BB9-17B1-31AE-3736-595051D38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890" t="23911" r="30853" b="20800"/>
          <a:stretch/>
        </p:blipFill>
        <p:spPr>
          <a:xfrm>
            <a:off x="228596" y="4175079"/>
            <a:ext cx="2621382" cy="2376721"/>
          </a:xfrm>
        </p:spPr>
      </p:pic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DC8E7EF2-17ED-A447-021F-F2D6F1016F04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 rotWithShape="1">
          <a:blip r:embed="rId3"/>
          <a:srcRect l="28772" t="28433" r="21609" b="13179"/>
          <a:stretch/>
        </p:blipFill>
        <p:spPr>
          <a:xfrm>
            <a:off x="7697886" y="2665061"/>
            <a:ext cx="4320019" cy="3022675"/>
          </a:xfr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38A2171-DB70-8D8E-2FCE-0594FC46E6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385" t="25333" r="34052" b="21962"/>
          <a:stretch/>
        </p:blipFill>
        <p:spPr>
          <a:xfrm>
            <a:off x="228596" y="1675160"/>
            <a:ext cx="2621382" cy="2376721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39D50C5-3EF9-C0E7-DED7-A20C84A2EC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695" t="15867" r="27543" b="11321"/>
          <a:stretch/>
        </p:blipFill>
        <p:spPr>
          <a:xfrm>
            <a:off x="3709385" y="2661312"/>
            <a:ext cx="3129093" cy="3026424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DD1F8D43-1843-4BA5-DE68-EFC596164885}"/>
              </a:ext>
            </a:extLst>
          </p:cNvPr>
          <p:cNvSpPr txBox="1"/>
          <p:nvPr/>
        </p:nvSpPr>
        <p:spPr>
          <a:xfrm>
            <a:off x="2849978" y="1499617"/>
            <a:ext cx="145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物件點雲圖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6050DBDB-5B2E-5698-150B-00EEA32A2ADA}"/>
              </a:ext>
            </a:extLst>
          </p:cNvPr>
          <p:cNvSpPr txBox="1"/>
          <p:nvPr/>
        </p:nvSpPr>
        <p:spPr>
          <a:xfrm>
            <a:off x="2849978" y="6156933"/>
            <a:ext cx="145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物件點雲圖生成法向量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EEAD795A-157A-EDEF-8AB2-3EFE87F36858}"/>
              </a:ext>
            </a:extLst>
          </p:cNvPr>
          <p:cNvSpPr txBox="1"/>
          <p:nvPr/>
        </p:nvSpPr>
        <p:spPr>
          <a:xfrm>
            <a:off x="4077335" y="2238282"/>
            <a:ext cx="239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UI</a:t>
            </a:r>
            <a:r>
              <a:rPr lang="zh-TW" altLang="en-US" dirty="0"/>
              <a:t>上規劃的移動路徑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E1B4CC0F-32BB-6F28-6FE4-FC8EBFAB5590}"/>
              </a:ext>
            </a:extLst>
          </p:cNvPr>
          <p:cNvSpPr txBox="1"/>
          <p:nvPr/>
        </p:nvSpPr>
        <p:spPr>
          <a:xfrm>
            <a:off x="8496613" y="2225156"/>
            <a:ext cx="2722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篩選出移動路徑的法向量</a:t>
            </a:r>
          </a:p>
        </p:txBody>
      </p:sp>
    </p:spTree>
    <p:extLst>
      <p:ext uri="{BB962C8B-B14F-4D97-AF65-F5344CB8AC3E}">
        <p14:creationId xmlns:p14="http://schemas.microsoft.com/office/powerpoint/2010/main" val="1282386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876719-DAE8-3AAF-6F89-CB08E7D1F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</p:spTree>
    <p:extLst>
      <p:ext uri="{BB962C8B-B14F-4D97-AF65-F5344CB8AC3E}">
        <p14:creationId xmlns:p14="http://schemas.microsoft.com/office/powerpoint/2010/main" val="3740446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 </a:t>
            </a:r>
            <a:r>
              <a:rPr lang="zh-TW" altLang="en-US" dirty="0"/>
              <a:t>安裝</a:t>
            </a:r>
            <a:r>
              <a:rPr lang="en-US" altLang="zh-TW" dirty="0"/>
              <a:t>PCL</a:t>
            </a:r>
          </a:p>
          <a:p>
            <a:r>
              <a:rPr lang="zh-TW" altLang="en-US" dirty="0"/>
              <a:t> 安裝</a:t>
            </a:r>
            <a:r>
              <a:rPr lang="en-US" altLang="zh-TW" dirty="0" err="1"/>
              <a:t>CMake</a:t>
            </a:r>
            <a:endParaRPr lang="zh-TW" altLang="en-US" dirty="0"/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EF60E538-8251-76C7-7330-E3E464880E58}"/>
              </a:ext>
            </a:extLst>
          </p:cNvPr>
          <p:cNvGrpSpPr/>
          <p:nvPr/>
        </p:nvGrpSpPr>
        <p:grpSpPr>
          <a:xfrm>
            <a:off x="3029061" y="2242744"/>
            <a:ext cx="8553339" cy="2583698"/>
            <a:chOff x="3029061" y="2242744"/>
            <a:chExt cx="8553339" cy="2583698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EE51D13B-3020-7587-5571-F69B9EC04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29061" y="2242744"/>
              <a:ext cx="8553339" cy="2583698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469659" y="3429000"/>
              <a:ext cx="7304357" cy="65797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6315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51B3185D-5E5C-C471-C60C-855379D9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895D8557-C71B-4F9B-F371-858C263E2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2000"/>
            <a:ext cx="9903204" cy="4525963"/>
          </a:xfrm>
        </p:spPr>
        <p:txBody>
          <a:bodyPr/>
          <a:lstStyle/>
          <a:p>
            <a:r>
              <a:rPr lang="zh-TW" altLang="en-US" dirty="0"/>
              <a:t>執行</a:t>
            </a:r>
            <a:r>
              <a:rPr lang="en-US" altLang="zh-TW" dirty="0"/>
              <a:t>PCL</a:t>
            </a:r>
            <a:r>
              <a:rPr lang="zh-TW" altLang="en-US" dirty="0"/>
              <a:t>及</a:t>
            </a:r>
            <a:r>
              <a:rPr lang="en-US" altLang="zh-TW" dirty="0" err="1"/>
              <a:t>Cmake</a:t>
            </a:r>
            <a:r>
              <a:rPr lang="zh-TW" altLang="en-US" dirty="0"/>
              <a:t>安裝檔，安裝</a:t>
            </a:r>
            <a:r>
              <a:rPr lang="en-US" altLang="zh-TW" dirty="0"/>
              <a:t>PCL</a:t>
            </a:r>
            <a:r>
              <a:rPr lang="zh-TW" altLang="en-US" dirty="0"/>
              <a:t>時會順便安裝</a:t>
            </a:r>
            <a:r>
              <a:rPr lang="en-US" altLang="zh-TW" dirty="0" err="1"/>
              <a:t>OpenNI</a:t>
            </a:r>
            <a:endParaRPr lang="en-US" altLang="zh-TW" dirty="0"/>
          </a:p>
          <a:p>
            <a:r>
              <a:rPr lang="zh-TW" altLang="en-US" dirty="0"/>
              <a:t>在安裝時記得的選擇設定環境變數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7F410C4-E15B-1EF5-0ADB-D835D8BCB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582144"/>
            <a:ext cx="5894066" cy="427585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A91E1D0-4ACC-A49D-C2CB-90195681B30E}"/>
              </a:ext>
            </a:extLst>
          </p:cNvPr>
          <p:cNvSpPr/>
          <p:nvPr/>
        </p:nvSpPr>
        <p:spPr>
          <a:xfrm>
            <a:off x="1619672" y="4165670"/>
            <a:ext cx="3168352" cy="6480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5169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8213AB-6A7A-71AE-242E-C7D0003A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2D991470-D1FE-4824-A9D1-14DD88DBF8D6}"/>
              </a:ext>
            </a:extLst>
          </p:cNvPr>
          <p:cNvGrpSpPr/>
          <p:nvPr/>
        </p:nvGrpSpPr>
        <p:grpSpPr>
          <a:xfrm>
            <a:off x="869591" y="1922270"/>
            <a:ext cx="5645886" cy="3460763"/>
            <a:chOff x="869591" y="1922270"/>
            <a:chExt cx="5645886" cy="3460763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482D58CF-C584-48D0-BADE-98C2CC2B74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591" y="1922270"/>
              <a:ext cx="5645886" cy="3460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0A15568-9381-0F02-692A-B7666BEB6CC2}"/>
                </a:ext>
              </a:extLst>
            </p:cNvPr>
            <p:cNvSpPr/>
            <p:nvPr/>
          </p:nvSpPr>
          <p:spPr>
            <a:xfrm>
              <a:off x="1367624" y="4659464"/>
              <a:ext cx="1510748" cy="57249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3A5032CD-02F7-0948-E0C8-F67E86E4A7D6}"/>
              </a:ext>
            </a:extLst>
          </p:cNvPr>
          <p:cNvSpPr txBox="1"/>
          <p:nvPr/>
        </p:nvSpPr>
        <p:spPr>
          <a:xfrm>
            <a:off x="890545" y="5502303"/>
            <a:ext cx="8555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選擇這個重新選擇路徑安裝到</a:t>
            </a:r>
            <a:r>
              <a:rPr lang="en-US" altLang="zh-TW" dirty="0"/>
              <a:t>3rdParty\OpenNI2</a:t>
            </a:r>
            <a:r>
              <a:rPr lang="zh-TW" altLang="en-US" dirty="0"/>
              <a:t>底下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774EDA4-6ADA-1079-7DE9-7F006B8AE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545" y="5990905"/>
            <a:ext cx="5877745" cy="39058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A036BDD-20DA-3393-FCE8-B719CA9A61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6" r="19246" b="2503"/>
          <a:stretch/>
        </p:blipFill>
        <p:spPr>
          <a:xfrm>
            <a:off x="6515477" y="2320247"/>
            <a:ext cx="4924252" cy="266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84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4FDEA098-B6E3-3BD4-F753-B66A0CD07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413236E2-DCC2-56F2-4F75-EAE72987B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80" y="1417638"/>
            <a:ext cx="9769356" cy="5415241"/>
          </a:xfrm>
        </p:spPr>
        <p:txBody>
          <a:bodyPr>
            <a:normAutofit/>
          </a:bodyPr>
          <a:lstStyle/>
          <a:p>
            <a:r>
              <a:rPr lang="zh-TW" altLang="en-US" dirty="0"/>
              <a:t>安裝完後仍須至環境變數確認</a:t>
            </a:r>
            <a:endParaRPr lang="en-US" altLang="zh-TW" dirty="0"/>
          </a:p>
          <a:p>
            <a:r>
              <a:rPr lang="en-US" altLang="zh-TW" dirty="0"/>
              <a:t>PCL_ROOT</a:t>
            </a:r>
            <a:r>
              <a:rPr lang="zh-TW" altLang="en-US" dirty="0"/>
              <a:t>選項內容為安裝路徑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PATH</a:t>
            </a:r>
            <a:r>
              <a:rPr lang="zh-TW" altLang="en-US" dirty="0"/>
              <a:t>裡會新增這些，沒有的話需自行新增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62A03570-B345-03D0-7FA2-9DECA1747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5243" y="3439569"/>
            <a:ext cx="3519727" cy="339331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E3D1734B-79AB-B355-4A08-7AB3C65296D8}"/>
              </a:ext>
            </a:extLst>
          </p:cNvPr>
          <p:cNvSpPr/>
          <p:nvPr/>
        </p:nvSpPr>
        <p:spPr>
          <a:xfrm>
            <a:off x="4572000" y="5136224"/>
            <a:ext cx="2284766" cy="12772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>
            <a:cxnSpLocks/>
          </p:cNvCxnSpPr>
          <p:nvPr/>
        </p:nvCxnSpPr>
        <p:spPr>
          <a:xfrm>
            <a:off x="3066674" y="5290147"/>
            <a:ext cx="1388569" cy="3234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圖片 15">
            <a:extLst>
              <a:ext uri="{FF2B5EF4-FFF2-40B4-BE49-F238E27FC236}">
                <a16:creationId xmlns:a16="http://schemas.microsoft.com/office/drawing/2014/main" id="{926B25CC-9354-89B1-803F-F125C65D9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4209" y="243040"/>
            <a:ext cx="2666542" cy="2784929"/>
          </a:xfrm>
          <a:prstGeom prst="rect">
            <a:avLst/>
          </a:prstGeom>
        </p:spPr>
      </p:pic>
      <p:grpSp>
        <p:nvGrpSpPr>
          <p:cNvPr id="26" name="群組 25">
            <a:extLst>
              <a:ext uri="{FF2B5EF4-FFF2-40B4-BE49-F238E27FC236}">
                <a16:creationId xmlns:a16="http://schemas.microsoft.com/office/drawing/2014/main" id="{7D5F2EDE-B827-BDD7-E4DF-081C95E7A69F}"/>
              </a:ext>
            </a:extLst>
          </p:cNvPr>
          <p:cNvGrpSpPr/>
          <p:nvPr/>
        </p:nvGrpSpPr>
        <p:grpSpPr>
          <a:xfrm>
            <a:off x="880664" y="3428047"/>
            <a:ext cx="7033719" cy="3393310"/>
            <a:chOff x="880664" y="3428047"/>
            <a:chExt cx="7033719" cy="3393310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0664" y="3598864"/>
              <a:ext cx="2429424" cy="2680744"/>
            </a:xfrm>
            <a:prstGeom prst="rect">
              <a:avLst/>
            </a:prstGeom>
          </p:spPr>
        </p:pic>
        <p:grpSp>
          <p:nvGrpSpPr>
            <p:cNvPr id="25" name="群組 24">
              <a:extLst>
                <a:ext uri="{FF2B5EF4-FFF2-40B4-BE49-F238E27FC236}">
                  <a16:creationId xmlns:a16="http://schemas.microsoft.com/office/drawing/2014/main" id="{BEAA31A0-858C-65F0-41C3-AB4E78AD2CF8}"/>
                </a:ext>
              </a:extLst>
            </p:cNvPr>
            <p:cNvGrpSpPr/>
            <p:nvPr/>
          </p:nvGrpSpPr>
          <p:grpSpPr>
            <a:xfrm>
              <a:off x="3006087" y="3428047"/>
              <a:ext cx="4908296" cy="3393310"/>
              <a:chOff x="3006087" y="3428047"/>
              <a:chExt cx="4908296" cy="3393310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4E8109ED-C33F-BC74-C455-54CB59993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394656" y="3428047"/>
                <a:ext cx="3519727" cy="3393310"/>
              </a:xfrm>
              <a:prstGeom prst="rect">
                <a:avLst/>
              </a:prstGeom>
            </p:spPr>
          </p:pic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C2A6E272-5BB6-C9F5-5158-C9DADBA2C02C}"/>
                  </a:ext>
                </a:extLst>
              </p:cNvPr>
              <p:cNvSpPr/>
              <p:nvPr/>
            </p:nvSpPr>
            <p:spPr>
              <a:xfrm>
                <a:off x="4511413" y="5124702"/>
                <a:ext cx="2284766" cy="1277254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20" name="直線單箭頭接點 19">
                <a:extLst>
                  <a:ext uri="{FF2B5EF4-FFF2-40B4-BE49-F238E27FC236}">
                    <a16:creationId xmlns:a16="http://schemas.microsoft.com/office/drawing/2014/main" id="{75DCAF94-DBEB-6B50-DE5F-D167AABF5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6087" y="5278625"/>
                <a:ext cx="1388569" cy="323474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圖片 27">
            <a:extLst>
              <a:ext uri="{FF2B5EF4-FFF2-40B4-BE49-F238E27FC236}">
                <a16:creationId xmlns:a16="http://schemas.microsoft.com/office/drawing/2014/main" id="{847A0014-A13B-96BB-271D-53A22E460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595" y="2379606"/>
            <a:ext cx="8065690" cy="62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10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2D60204D-7618-4555-D290-0783C99B5D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615"/>
          <a:stretch/>
        </p:blipFill>
        <p:spPr>
          <a:xfrm>
            <a:off x="43285" y="2811968"/>
            <a:ext cx="3235087" cy="1876687"/>
          </a:xfrm>
          <a:prstGeom prst="rect">
            <a:avLst/>
          </a:prstGeom>
        </p:spPr>
      </p:pic>
      <p:sp>
        <p:nvSpPr>
          <p:cNvPr id="5" name="標題 2">
            <a:extLst>
              <a:ext uri="{FF2B5EF4-FFF2-40B4-BE49-F238E27FC236}">
                <a16:creationId xmlns:a16="http://schemas.microsoft.com/office/drawing/2014/main" id="{3AC541F1-5913-AB58-4FFD-8D6A8C673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3125D356-510E-994B-82DF-B3EF2B77C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445" y="1602000"/>
            <a:ext cx="11887200" cy="4525963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之後將</a:t>
            </a:r>
            <a:r>
              <a:rPr lang="en-US" altLang="zh-TW" sz="2400" dirty="0"/>
              <a:t>symbol files</a:t>
            </a:r>
            <a:r>
              <a:rPr lang="zh-TW" altLang="en-US" sz="2400" dirty="0"/>
              <a:t>解壓縮，將檔案全複製到</a:t>
            </a:r>
            <a:r>
              <a:rPr lang="en-US" altLang="zh-TW" sz="2400" dirty="0"/>
              <a:t>PCL</a:t>
            </a:r>
            <a:r>
              <a:rPr lang="zh-TW" altLang="en-US" sz="2400" dirty="0"/>
              <a:t>安裝路徑下的</a:t>
            </a:r>
            <a:r>
              <a:rPr lang="en-US" altLang="zh-TW" sz="2400" dirty="0"/>
              <a:t>bin\</a:t>
            </a:r>
            <a:r>
              <a:rPr lang="zh-TW" altLang="en-US" sz="2400" dirty="0"/>
              <a:t>資料夾裡</a:t>
            </a:r>
            <a:endParaRPr lang="en-US" altLang="zh-TW" sz="2400" dirty="0"/>
          </a:p>
          <a:p>
            <a:r>
              <a:rPr lang="zh-TW" altLang="en-US" sz="2400" dirty="0"/>
              <a:t>設定完後重新啟動電腦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E888481-59BB-CB93-91CB-B809100EBC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28" r="40784"/>
          <a:stretch/>
        </p:blipFill>
        <p:spPr>
          <a:xfrm>
            <a:off x="3640975" y="2671757"/>
            <a:ext cx="3682538" cy="3686175"/>
          </a:xfrm>
          <a:prstGeom prst="rect">
            <a:avLst/>
          </a:prstGeom>
        </p:spPr>
      </p:pic>
      <p:sp>
        <p:nvSpPr>
          <p:cNvPr id="8" name="圓角矩形 5">
            <a:extLst>
              <a:ext uri="{FF2B5EF4-FFF2-40B4-BE49-F238E27FC236}">
                <a16:creationId xmlns:a16="http://schemas.microsoft.com/office/drawing/2014/main" id="{65EEE14A-D018-4504-1678-54630BDD61DA}"/>
              </a:ext>
            </a:extLst>
          </p:cNvPr>
          <p:cNvSpPr/>
          <p:nvPr/>
        </p:nvSpPr>
        <p:spPr>
          <a:xfrm>
            <a:off x="5012225" y="2350574"/>
            <a:ext cx="2160240" cy="5511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複製資料夾內檔案</a:t>
            </a:r>
          </a:p>
        </p:txBody>
      </p:sp>
      <p:sp>
        <p:nvSpPr>
          <p:cNvPr id="10" name="矩形 9"/>
          <p:cNvSpPr/>
          <p:nvPr/>
        </p:nvSpPr>
        <p:spPr>
          <a:xfrm>
            <a:off x="84547" y="3272375"/>
            <a:ext cx="3158836" cy="3588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>
            <a:stCxn id="10" idx="3"/>
          </p:cNvCxnSpPr>
          <p:nvPr/>
        </p:nvCxnSpPr>
        <p:spPr>
          <a:xfrm>
            <a:off x="3243383" y="3451804"/>
            <a:ext cx="397592" cy="644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圖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934" y="2573810"/>
            <a:ext cx="3219899" cy="211484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4063" y="4653387"/>
            <a:ext cx="3334215" cy="1743318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9775767" y="2350574"/>
            <a:ext cx="161266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/>
              <a:t>PCL</a:t>
            </a:r>
            <a:r>
              <a:rPr lang="zh-TW" altLang="en-US" dirty="0"/>
              <a:t>安裝路徑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6558884" y="5641838"/>
            <a:ext cx="2011679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檔案全部丟入</a:t>
            </a:r>
            <a:r>
              <a:rPr lang="en-US" altLang="zh-TW" dirty="0"/>
              <a:t>bin</a:t>
            </a:r>
            <a:endParaRPr lang="zh-TW" altLang="en-US" dirty="0"/>
          </a:p>
        </p:txBody>
      </p:sp>
      <p:cxnSp>
        <p:nvCxnSpPr>
          <p:cNvPr id="18" name="弧形接點 17"/>
          <p:cNvCxnSpPr>
            <a:endCxn id="14" idx="1"/>
          </p:cNvCxnSpPr>
          <p:nvPr/>
        </p:nvCxnSpPr>
        <p:spPr>
          <a:xfrm>
            <a:off x="5594465" y="4247804"/>
            <a:ext cx="2799598" cy="1277242"/>
          </a:xfrm>
          <a:prstGeom prst="curvedConnector3">
            <a:avLst>
              <a:gd name="adj1" fmla="val 413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564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345F2BCD-0CE1-FCE4-00C1-70BF496C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1C868221-D050-89FB-A885-C58779427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2000"/>
            <a:ext cx="10991850" cy="4525963"/>
          </a:xfrm>
        </p:spPr>
        <p:txBody>
          <a:bodyPr/>
          <a:lstStyle/>
          <a:p>
            <a:r>
              <a:rPr lang="zh-TW" altLang="en-US" dirty="0"/>
              <a:t>重啟電腦後，新增一個專案資料夾</a:t>
            </a:r>
            <a:r>
              <a:rPr lang="en-US" altLang="zh-TW" dirty="0"/>
              <a:t>(</a:t>
            </a:r>
            <a:r>
              <a:rPr lang="en-US" altLang="zh-TW" dirty="0" err="1"/>
              <a:t>PCLdemo</a:t>
            </a:r>
            <a:r>
              <a:rPr lang="en-US" altLang="zh-TW" dirty="0"/>
              <a:t>)</a:t>
            </a:r>
            <a:r>
              <a:rPr lang="zh-TW" altLang="en-US" dirty="0"/>
              <a:t>，然後在專案資料夾裡再新增資料夾</a:t>
            </a:r>
            <a:r>
              <a:rPr lang="en-US" altLang="zh-TW" dirty="0"/>
              <a:t>(build)</a:t>
            </a:r>
            <a:r>
              <a:rPr lang="zh-TW" altLang="en-US" dirty="0"/>
              <a:t>，命名最好是英文。</a:t>
            </a:r>
            <a:endParaRPr lang="en-US" altLang="zh-TW" dirty="0"/>
          </a:p>
          <a:p>
            <a:r>
              <a:rPr lang="zh-TW" altLang="en-US" dirty="0"/>
              <a:t>再新增一個名為</a:t>
            </a:r>
            <a:r>
              <a:rPr lang="en-US" altLang="zh-TW" dirty="0"/>
              <a:t>CMakeLists.txt</a:t>
            </a:r>
            <a:r>
              <a:rPr lang="zh-TW" altLang="en-US" dirty="0"/>
              <a:t>記事本檔和一個</a:t>
            </a:r>
            <a:r>
              <a:rPr lang="en-US" altLang="zh-TW" dirty="0"/>
              <a:t>.CPP</a:t>
            </a:r>
            <a:r>
              <a:rPr lang="zh-TW" altLang="en-US" dirty="0"/>
              <a:t>檔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47D80C3-CF22-F5FB-F1E6-4ADAF3DFC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3140968"/>
            <a:ext cx="7658100" cy="357187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055032" y="4096246"/>
            <a:ext cx="3679768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注意</a:t>
            </a:r>
            <a:r>
              <a:rPr lang="en-US" altLang="zh-TW" dirty="0"/>
              <a:t>:</a:t>
            </a:r>
          </a:p>
          <a:p>
            <a:r>
              <a:rPr lang="zh-TW" altLang="en-US" dirty="0"/>
              <a:t>建立好資料夾後，</a:t>
            </a:r>
            <a:r>
              <a:rPr lang="en-US" altLang="zh-TW" dirty="0"/>
              <a:t>C++</a:t>
            </a:r>
            <a:r>
              <a:rPr lang="zh-TW" altLang="en-US" dirty="0"/>
              <a:t>程式檔案之後都會在這個路徑上。</a:t>
            </a:r>
            <a:endParaRPr lang="en-US" altLang="zh-TW" dirty="0"/>
          </a:p>
          <a:p>
            <a:r>
              <a:rPr lang="zh-TW" altLang="en-US" dirty="0"/>
              <a:t>後續移動資料夾程式執行會報錯</a:t>
            </a:r>
            <a:r>
              <a:rPr lang="en-US" altLang="zh-TW" dirty="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3138003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BBF53E49-F312-F7DB-881D-61E9047F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F19FD751-0469-9E0A-73CF-4277E47F6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2000"/>
            <a:ext cx="8737134" cy="4525963"/>
          </a:xfrm>
        </p:spPr>
        <p:txBody>
          <a:bodyPr/>
          <a:lstStyle/>
          <a:p>
            <a:r>
              <a:rPr lang="zh-TW" altLang="en-US" dirty="0"/>
              <a:t>打開</a:t>
            </a:r>
            <a:r>
              <a:rPr lang="en-US" altLang="zh-TW" dirty="0"/>
              <a:t>CMakeLists.txt</a:t>
            </a:r>
            <a:r>
              <a:rPr lang="zh-TW" altLang="en-US" dirty="0"/>
              <a:t> 編輯 輸入以下</a:t>
            </a: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D34DF69-1ED3-309A-CA25-F7218368F842}"/>
              </a:ext>
            </a:extLst>
          </p:cNvPr>
          <p:cNvSpPr txBox="1"/>
          <p:nvPr/>
        </p:nvSpPr>
        <p:spPr>
          <a:xfrm>
            <a:off x="645892" y="2155351"/>
            <a:ext cx="74888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/>
              <a:t>cmake_minimum_required</a:t>
            </a:r>
            <a:r>
              <a:rPr lang="en-US" altLang="zh-TW" dirty="0"/>
              <a:t>(VERSION 2.8 FATAL_ERROR)</a:t>
            </a:r>
          </a:p>
          <a:p>
            <a:endParaRPr lang="en-US" altLang="zh-TW" dirty="0"/>
          </a:p>
          <a:p>
            <a:r>
              <a:rPr lang="en-US" altLang="zh-TW" dirty="0"/>
              <a:t># </a:t>
            </a:r>
            <a:r>
              <a:rPr lang="zh-TW" altLang="en-US" dirty="0"/>
              <a:t>设置 </a:t>
            </a:r>
            <a:r>
              <a:rPr lang="en-US" altLang="zh-TW" dirty="0"/>
              <a:t>CMP0144 </a:t>
            </a:r>
            <a:r>
              <a:rPr lang="zh-TW" altLang="en-US" dirty="0"/>
              <a:t>策略</a:t>
            </a:r>
          </a:p>
          <a:p>
            <a:r>
              <a:rPr lang="en-US" altLang="zh-TW" dirty="0" err="1"/>
              <a:t>cmake_policy</a:t>
            </a:r>
            <a:r>
              <a:rPr lang="en-US" altLang="zh-TW" dirty="0"/>
              <a:t>(SET CMP0144 NEW)</a:t>
            </a:r>
          </a:p>
          <a:p>
            <a:endParaRPr lang="en-US" altLang="zh-TW" dirty="0"/>
          </a:p>
          <a:p>
            <a:r>
              <a:rPr lang="en-US" altLang="zh-TW" dirty="0"/>
              <a:t>project(</a:t>
            </a:r>
            <a:r>
              <a:rPr lang="en-US" altLang="zh-TW" dirty="0" err="1"/>
              <a:t>PCLdemo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r>
              <a:rPr lang="en-US" altLang="zh-TW" dirty="0" err="1"/>
              <a:t>find_package</a:t>
            </a:r>
            <a:r>
              <a:rPr lang="en-US" altLang="zh-TW" dirty="0"/>
              <a:t>(PCL 1.14 REQUIRED)</a:t>
            </a:r>
          </a:p>
          <a:p>
            <a:endParaRPr lang="en-US" altLang="zh-TW" dirty="0"/>
          </a:p>
          <a:p>
            <a:r>
              <a:rPr lang="en-US" altLang="zh-TW" dirty="0" err="1"/>
              <a:t>include_directories</a:t>
            </a:r>
            <a:r>
              <a:rPr lang="en-US" altLang="zh-TW" dirty="0"/>
              <a:t>(${PCL_INCLUDE_DIRS})</a:t>
            </a:r>
          </a:p>
          <a:p>
            <a:r>
              <a:rPr lang="en-US" altLang="zh-TW" dirty="0" err="1"/>
              <a:t>link_directories</a:t>
            </a:r>
            <a:r>
              <a:rPr lang="en-US" altLang="zh-TW" dirty="0"/>
              <a:t>(${PCL_LIBRARY_DIRS})</a:t>
            </a:r>
          </a:p>
          <a:p>
            <a:r>
              <a:rPr lang="en-US" altLang="zh-TW" dirty="0" err="1"/>
              <a:t>add_definitions</a:t>
            </a:r>
            <a:r>
              <a:rPr lang="en-US" altLang="zh-TW" dirty="0"/>
              <a:t>(${PCL_DEFINITIONS})</a:t>
            </a:r>
          </a:p>
          <a:p>
            <a:endParaRPr lang="en-US" altLang="zh-TW" dirty="0"/>
          </a:p>
          <a:p>
            <a:r>
              <a:rPr lang="en-US" altLang="zh-TW" dirty="0" err="1"/>
              <a:t>add_executable</a:t>
            </a:r>
            <a:r>
              <a:rPr lang="en-US" altLang="zh-TW" dirty="0"/>
              <a:t> (</a:t>
            </a:r>
            <a:r>
              <a:rPr lang="en-US" altLang="zh-TW" dirty="0" err="1"/>
              <a:t>PCLdemo</a:t>
            </a:r>
            <a:r>
              <a:rPr lang="en-US" altLang="zh-TW" dirty="0"/>
              <a:t> PCLdemo.cpp)</a:t>
            </a:r>
          </a:p>
          <a:p>
            <a:r>
              <a:rPr lang="en-US" altLang="zh-TW" dirty="0" err="1"/>
              <a:t>target_link_libraries</a:t>
            </a:r>
            <a:r>
              <a:rPr lang="en-US" altLang="zh-TW" dirty="0"/>
              <a:t> (</a:t>
            </a:r>
            <a:r>
              <a:rPr lang="en-US" altLang="zh-TW" dirty="0" err="1"/>
              <a:t>PCLdemo</a:t>
            </a:r>
            <a:r>
              <a:rPr lang="en-US" altLang="zh-TW" dirty="0"/>
              <a:t> ${PCL_LIBRARIES})</a:t>
            </a:r>
          </a:p>
        </p:txBody>
      </p:sp>
      <p:sp>
        <p:nvSpPr>
          <p:cNvPr id="8" name="圓角矩形 4">
            <a:extLst>
              <a:ext uri="{FF2B5EF4-FFF2-40B4-BE49-F238E27FC236}">
                <a16:creationId xmlns:a16="http://schemas.microsoft.com/office/drawing/2014/main" id="{21460969-4F26-9BA9-FF91-90AB359A7420}"/>
              </a:ext>
            </a:extLst>
          </p:cNvPr>
          <p:cNvSpPr/>
          <p:nvPr/>
        </p:nvSpPr>
        <p:spPr>
          <a:xfrm>
            <a:off x="2518100" y="3426426"/>
            <a:ext cx="1872208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產生的專案名稱</a:t>
            </a:r>
          </a:p>
        </p:txBody>
      </p:sp>
      <p:sp>
        <p:nvSpPr>
          <p:cNvPr id="9" name="圓角矩形 5">
            <a:extLst>
              <a:ext uri="{FF2B5EF4-FFF2-40B4-BE49-F238E27FC236}">
                <a16:creationId xmlns:a16="http://schemas.microsoft.com/office/drawing/2014/main" id="{8FC424E0-C10F-7E09-6BE5-01B8465DAFB3}"/>
              </a:ext>
            </a:extLst>
          </p:cNvPr>
          <p:cNvSpPr/>
          <p:nvPr/>
        </p:nvSpPr>
        <p:spPr>
          <a:xfrm>
            <a:off x="4126727" y="4039438"/>
            <a:ext cx="2448272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PCL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版本至少多少以上</a:t>
            </a:r>
          </a:p>
        </p:txBody>
      </p:sp>
      <p:sp>
        <p:nvSpPr>
          <p:cNvPr id="10" name="圓角矩形 6">
            <a:extLst>
              <a:ext uri="{FF2B5EF4-FFF2-40B4-BE49-F238E27FC236}">
                <a16:creationId xmlns:a16="http://schemas.microsoft.com/office/drawing/2014/main" id="{02F1DC0E-9776-362C-1153-25B79813994A}"/>
              </a:ext>
            </a:extLst>
          </p:cNvPr>
          <p:cNvSpPr/>
          <p:nvPr/>
        </p:nvSpPr>
        <p:spPr>
          <a:xfrm>
            <a:off x="4663689" y="5529033"/>
            <a:ext cx="3034680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cpp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的檔名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空白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檔名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.CPP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F83805B-315D-A987-C85A-D3EB55649780}"/>
              </a:ext>
            </a:extLst>
          </p:cNvPr>
          <p:cNvSpPr/>
          <p:nvPr/>
        </p:nvSpPr>
        <p:spPr>
          <a:xfrm>
            <a:off x="2600077" y="6008176"/>
            <a:ext cx="967432" cy="2967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 8">
            <a:extLst>
              <a:ext uri="{FF2B5EF4-FFF2-40B4-BE49-F238E27FC236}">
                <a16:creationId xmlns:a16="http://schemas.microsoft.com/office/drawing/2014/main" id="{313E7715-D588-7EBA-6AEA-827C894B945E}"/>
              </a:ext>
            </a:extLst>
          </p:cNvPr>
          <p:cNvSpPr/>
          <p:nvPr/>
        </p:nvSpPr>
        <p:spPr>
          <a:xfrm>
            <a:off x="5118224" y="6271747"/>
            <a:ext cx="797260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檔名</a:t>
            </a:r>
          </a:p>
        </p:txBody>
      </p:sp>
    </p:spTree>
    <p:extLst>
      <p:ext uri="{BB962C8B-B14F-4D97-AF65-F5344CB8AC3E}">
        <p14:creationId xmlns:p14="http://schemas.microsoft.com/office/powerpoint/2010/main" val="3690831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5B652985-236A-0E11-3886-DE973CEF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C7C4A236-CEA0-3421-923A-E643872DE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2000"/>
            <a:ext cx="8229600" cy="4525963"/>
          </a:xfrm>
        </p:spPr>
        <p:txBody>
          <a:bodyPr/>
          <a:lstStyle/>
          <a:p>
            <a:r>
              <a:rPr lang="zh-TW" altLang="en-US" dirty="0"/>
              <a:t>開啟</a:t>
            </a:r>
            <a:r>
              <a:rPr lang="en-US" altLang="zh-TW" dirty="0" err="1"/>
              <a:t>Cmake</a:t>
            </a:r>
            <a:r>
              <a:rPr lang="zh-TW" altLang="en-US" dirty="0"/>
              <a:t>程式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05FE905-9AE3-A8DF-D955-C0AF5ABC3D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39" r="-2161"/>
          <a:stretch/>
        </p:blipFill>
        <p:spPr>
          <a:xfrm>
            <a:off x="3236001" y="1420007"/>
            <a:ext cx="720080" cy="82706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917FCBBE-2304-279F-B5BF-F342ABFBB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78" y="2247070"/>
            <a:ext cx="4968552" cy="4461056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1CEDAB4-5B73-06E1-AF7E-E36C1D7A2D7A}"/>
              </a:ext>
            </a:extLst>
          </p:cNvPr>
          <p:cNvSpPr/>
          <p:nvPr/>
        </p:nvSpPr>
        <p:spPr>
          <a:xfrm>
            <a:off x="485978" y="2638004"/>
            <a:ext cx="4896544" cy="6469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8CE617A4-D2F2-F478-0C63-F88A0286AD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1891"/>
          <a:stretch/>
        </p:blipFill>
        <p:spPr>
          <a:xfrm>
            <a:off x="2291639" y="3675918"/>
            <a:ext cx="7010625" cy="1769306"/>
          </a:xfrm>
          <a:prstGeom prst="rect">
            <a:avLst/>
          </a:prstGeom>
        </p:spPr>
      </p:pic>
      <p:sp>
        <p:nvSpPr>
          <p:cNvPr id="11" name="圓角矩形 9">
            <a:extLst>
              <a:ext uri="{FF2B5EF4-FFF2-40B4-BE49-F238E27FC236}">
                <a16:creationId xmlns:a16="http://schemas.microsoft.com/office/drawing/2014/main" id="{24506B91-30EC-17DA-23E1-A1446F48B990}"/>
              </a:ext>
            </a:extLst>
          </p:cNvPr>
          <p:cNvSpPr/>
          <p:nvPr/>
        </p:nvSpPr>
        <p:spPr>
          <a:xfrm>
            <a:off x="6861561" y="3987366"/>
            <a:ext cx="1238832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專案路徑</a:t>
            </a:r>
          </a:p>
        </p:txBody>
      </p:sp>
      <p:sp>
        <p:nvSpPr>
          <p:cNvPr id="12" name="圓角矩形 10">
            <a:extLst>
              <a:ext uri="{FF2B5EF4-FFF2-40B4-BE49-F238E27FC236}">
                <a16:creationId xmlns:a16="http://schemas.microsoft.com/office/drawing/2014/main" id="{505674E1-BAAA-FA4D-8EBA-A8FAF4151329}"/>
              </a:ext>
            </a:extLst>
          </p:cNvPr>
          <p:cNvSpPr/>
          <p:nvPr/>
        </p:nvSpPr>
        <p:spPr>
          <a:xfrm>
            <a:off x="6636441" y="4929305"/>
            <a:ext cx="1689072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Build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資料夾</a:t>
            </a:r>
          </a:p>
        </p:txBody>
      </p:sp>
    </p:spTree>
    <p:extLst>
      <p:ext uri="{BB962C8B-B14F-4D97-AF65-F5344CB8AC3E}">
        <p14:creationId xmlns:p14="http://schemas.microsoft.com/office/powerpoint/2010/main" val="706071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84B7C5AA-C7DA-6DDF-2FB5-530208B9D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797F99AA-A13A-8137-36B9-B11BD4938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2000"/>
            <a:ext cx="8229600" cy="4525963"/>
          </a:xfrm>
        </p:spPr>
        <p:txBody>
          <a:bodyPr/>
          <a:lstStyle/>
          <a:p>
            <a:r>
              <a:rPr lang="zh-TW" altLang="en-US" dirty="0"/>
              <a:t>先按</a:t>
            </a:r>
            <a:r>
              <a:rPr lang="en-US" altLang="zh-TW" dirty="0"/>
              <a:t>Configure</a:t>
            </a:r>
            <a:r>
              <a:rPr lang="zh-TW" altLang="en-US" dirty="0"/>
              <a:t>在按</a:t>
            </a:r>
            <a:r>
              <a:rPr lang="en-US" altLang="zh-TW" dirty="0"/>
              <a:t>Generate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8FE0922-959A-CA39-AC49-1BCDA86C47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24" t="16769" r="6031" b="16156"/>
          <a:stretch/>
        </p:blipFill>
        <p:spPr>
          <a:xfrm>
            <a:off x="471767" y="2375291"/>
            <a:ext cx="5238104" cy="375267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69C985A-AD27-BE5A-F195-EDC0FEAC0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082" y="4653136"/>
            <a:ext cx="5743575" cy="82867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615DF78-AFC1-953D-AAEF-FCE5F5460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8744" y="1575041"/>
            <a:ext cx="3733800" cy="7239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6885065-8DEF-9B99-9DCC-B502E878062D}"/>
              </a:ext>
            </a:extLst>
          </p:cNvPr>
          <p:cNvSpPr/>
          <p:nvPr/>
        </p:nvSpPr>
        <p:spPr>
          <a:xfrm>
            <a:off x="683568" y="3371858"/>
            <a:ext cx="1944216" cy="5029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6B4DDF2-E17D-662E-6B70-3D1B9C3A4F84}"/>
              </a:ext>
            </a:extLst>
          </p:cNvPr>
          <p:cNvSpPr/>
          <p:nvPr/>
        </p:nvSpPr>
        <p:spPr>
          <a:xfrm>
            <a:off x="3335082" y="4869160"/>
            <a:ext cx="1557833" cy="5078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6353972-6798-0242-B14A-B2025DC218B9}"/>
              </a:ext>
            </a:extLst>
          </p:cNvPr>
          <p:cNvSpPr/>
          <p:nvPr/>
        </p:nvSpPr>
        <p:spPr>
          <a:xfrm>
            <a:off x="5396783" y="1683053"/>
            <a:ext cx="1557833" cy="5078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 10">
            <a:extLst>
              <a:ext uri="{FF2B5EF4-FFF2-40B4-BE49-F238E27FC236}">
                <a16:creationId xmlns:a16="http://schemas.microsoft.com/office/drawing/2014/main" id="{FFD15724-6FD6-D894-3BD6-B9DD88FE0CC0}"/>
              </a:ext>
            </a:extLst>
          </p:cNvPr>
          <p:cNvSpPr/>
          <p:nvPr/>
        </p:nvSpPr>
        <p:spPr>
          <a:xfrm>
            <a:off x="5037778" y="5002667"/>
            <a:ext cx="1689072" cy="479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建置成功資訊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751512" y="3002526"/>
            <a:ext cx="2286266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選自己電腦</a:t>
            </a:r>
            <a:r>
              <a:rPr lang="en-US" altLang="zh-TW" dirty="0"/>
              <a:t>VS</a:t>
            </a:r>
            <a:r>
              <a:rPr lang="zh-TW" altLang="en-US" dirty="0"/>
              <a:t>的版本</a:t>
            </a:r>
          </a:p>
        </p:txBody>
      </p:sp>
    </p:spTree>
    <p:extLst>
      <p:ext uri="{BB962C8B-B14F-4D97-AF65-F5344CB8AC3E}">
        <p14:creationId xmlns:p14="http://schemas.microsoft.com/office/powerpoint/2010/main" val="3237968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0571A926-3E38-A651-BCA3-29518C398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3922E390-2040-EEA3-7ADA-176024CD7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2000"/>
            <a:ext cx="11051232" cy="4525963"/>
          </a:xfrm>
        </p:spPr>
        <p:txBody>
          <a:bodyPr/>
          <a:lstStyle/>
          <a:p>
            <a:r>
              <a:rPr lang="zh-TW" altLang="en-US" dirty="0"/>
              <a:t>進入到</a:t>
            </a:r>
            <a:r>
              <a:rPr lang="en-US" altLang="zh-TW" dirty="0"/>
              <a:t>build</a:t>
            </a:r>
            <a:r>
              <a:rPr lang="zh-TW" altLang="en-US" dirty="0"/>
              <a:t>資料夾，即可開啟</a:t>
            </a:r>
            <a:r>
              <a:rPr lang="en-US" altLang="zh-TW" dirty="0"/>
              <a:t>.</a:t>
            </a:r>
            <a:r>
              <a:rPr lang="en-US" altLang="zh-TW" dirty="0" err="1"/>
              <a:t>sln</a:t>
            </a:r>
            <a:r>
              <a:rPr lang="zh-TW" altLang="en-US" dirty="0"/>
              <a:t>檔，利用</a:t>
            </a:r>
            <a:r>
              <a:rPr lang="en-US" altLang="zh-TW" dirty="0" err="1"/>
              <a:t>VisualStido</a:t>
            </a:r>
            <a:r>
              <a:rPr lang="zh-TW" altLang="en-US" dirty="0"/>
              <a:t>編輯</a:t>
            </a:r>
            <a:r>
              <a:rPr lang="en-US" altLang="zh-TW" dirty="0"/>
              <a:t>CPP</a:t>
            </a:r>
            <a:r>
              <a:rPr lang="zh-TW" altLang="en-US" dirty="0"/>
              <a:t>檔</a:t>
            </a:r>
            <a:r>
              <a:rPr lang="en-US" altLang="zh-TW" dirty="0"/>
              <a:t>(</a:t>
            </a:r>
            <a:r>
              <a:rPr lang="zh-TW" altLang="en-US" dirty="0"/>
              <a:t>記得安裝</a:t>
            </a:r>
            <a:r>
              <a:rPr lang="en-US" altLang="zh-TW" dirty="0"/>
              <a:t>VSC++)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18BE749-2AA2-1227-C2D3-B0B1C3076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564904"/>
            <a:ext cx="7847778" cy="345638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4E2758F-0940-002B-C5B4-DF12EBF97E23}"/>
              </a:ext>
            </a:extLst>
          </p:cNvPr>
          <p:cNvSpPr/>
          <p:nvPr/>
        </p:nvSpPr>
        <p:spPr>
          <a:xfrm>
            <a:off x="899592" y="4316435"/>
            <a:ext cx="1944216" cy="5029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951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D6D6E06C-D43D-4F1C-0AC3-AADDB3CFF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A7B99447-9DA1-439F-1ACB-FE715017D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2000"/>
            <a:ext cx="11102829" cy="4525963"/>
          </a:xfrm>
        </p:spPr>
        <p:txBody>
          <a:bodyPr/>
          <a:lstStyle/>
          <a:p>
            <a:r>
              <a:rPr lang="zh-TW" altLang="en-US" dirty="0"/>
              <a:t>編輯完程式後，執行前需在方案總管將自己的專案設為起始專案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7898E02-3205-FDFD-B292-5757B3FDC9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38" b="29274"/>
          <a:stretch/>
        </p:blipFill>
        <p:spPr>
          <a:xfrm>
            <a:off x="1302620" y="2492896"/>
            <a:ext cx="6538760" cy="421753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CA75A94-A5D4-0188-A276-79BDEDD4CF0B}"/>
              </a:ext>
            </a:extLst>
          </p:cNvPr>
          <p:cNvSpPr/>
          <p:nvPr/>
        </p:nvSpPr>
        <p:spPr>
          <a:xfrm>
            <a:off x="1403648" y="6129730"/>
            <a:ext cx="3960440" cy="5078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1836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B3977112-484E-25B3-82B7-D8EB7D336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pPr algn="ctr"/>
            <a:r>
              <a:rPr lang="zh-TW" altLang="en-US" dirty="0"/>
              <a:t>建置</a:t>
            </a:r>
            <a:r>
              <a:rPr lang="en-US" altLang="zh-TW" dirty="0"/>
              <a:t>PCL</a:t>
            </a:r>
            <a:r>
              <a:rPr lang="zh-TW" altLang="en-US" dirty="0"/>
              <a:t>環境</a:t>
            </a: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36E4B39A-3E4D-8C24-D051-36964AA0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2000"/>
            <a:ext cx="10498822" cy="4525963"/>
          </a:xfrm>
        </p:spPr>
        <p:txBody>
          <a:bodyPr/>
          <a:lstStyle/>
          <a:p>
            <a:r>
              <a:rPr lang="zh-TW" altLang="en-US" dirty="0"/>
              <a:t>若執行程式有需要使用到</a:t>
            </a:r>
            <a:r>
              <a:rPr lang="en-US" altLang="zh-TW" dirty="0" err="1"/>
              <a:t>OpenNI</a:t>
            </a:r>
            <a:r>
              <a:rPr lang="zh-TW" altLang="en-US" dirty="0"/>
              <a:t>，須至</a:t>
            </a:r>
            <a:r>
              <a:rPr lang="en-US" altLang="zh-TW" dirty="0"/>
              <a:t>OpenNI2/</a:t>
            </a:r>
            <a:r>
              <a:rPr lang="en-US" altLang="zh-TW" dirty="0" err="1"/>
              <a:t>Redist</a:t>
            </a:r>
            <a:r>
              <a:rPr lang="zh-TW" altLang="en-US" dirty="0"/>
              <a:t>將檔案</a:t>
            </a:r>
            <a:r>
              <a:rPr lang="en-US" altLang="zh-TW" dirty="0"/>
              <a:t>OpenNI2.dll</a:t>
            </a:r>
            <a:r>
              <a:rPr lang="zh-TW" altLang="en-US" dirty="0"/>
              <a:t>檔複製到專案</a:t>
            </a:r>
            <a:r>
              <a:rPr lang="en-US" altLang="zh-TW" dirty="0"/>
              <a:t>build</a:t>
            </a:r>
            <a:r>
              <a:rPr lang="zh-TW" altLang="en-US" dirty="0"/>
              <a:t>底下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154C5FC-1CAE-2CE2-9958-622EBAD09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58" y="2852936"/>
            <a:ext cx="7550483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44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1870" y="2925373"/>
            <a:ext cx="3296110" cy="1409897"/>
          </a:xfrm>
          <a:prstGeom prst="rect">
            <a:avLst/>
          </a:prstGeom>
        </p:spPr>
      </p:pic>
      <p:sp>
        <p:nvSpPr>
          <p:cNvPr id="4" name="內容版面配置區 3"/>
          <p:cNvSpPr>
            <a:spLocks noGrp="1"/>
          </p:cNvSpPr>
          <p:nvPr>
            <p:ph idx="12"/>
          </p:nvPr>
        </p:nvSpPr>
        <p:spPr>
          <a:xfrm>
            <a:off x="689956" y="1549193"/>
            <a:ext cx="7792021" cy="4677645"/>
          </a:xfrm>
        </p:spPr>
        <p:txBody>
          <a:bodyPr/>
          <a:lstStyle/>
          <a:p>
            <a:r>
              <a:rPr lang="zh-TW" altLang="en-US" dirty="0"/>
              <a:t>將</a:t>
            </a:r>
            <a:r>
              <a:rPr lang="en-US" altLang="zh-TW" dirty="0"/>
              <a:t>LCP.cpp</a:t>
            </a:r>
            <a:r>
              <a:rPr lang="zh-TW" altLang="en-US" dirty="0"/>
              <a:t>及</a:t>
            </a:r>
            <a:r>
              <a:rPr lang="en-US" altLang="zh-TW" dirty="0" err="1"/>
              <a:t>LCP_H.h</a:t>
            </a:r>
            <a:r>
              <a:rPr lang="zh-TW" altLang="en-US" dirty="0"/>
              <a:t>兩個檔案放入專案資料夾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964" y="2649109"/>
            <a:ext cx="2686425" cy="1962424"/>
          </a:xfrm>
          <a:prstGeom prst="rect">
            <a:avLst/>
          </a:prstGeom>
        </p:spPr>
      </p:pic>
      <p:cxnSp>
        <p:nvCxnSpPr>
          <p:cNvPr id="8" name="直線單箭頭接點 7"/>
          <p:cNvCxnSpPr>
            <a:stCxn id="5" idx="3"/>
          </p:cNvCxnSpPr>
          <p:nvPr/>
        </p:nvCxnSpPr>
        <p:spPr>
          <a:xfrm>
            <a:off x="4277980" y="3630322"/>
            <a:ext cx="2704711" cy="2576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414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0727" y="2908024"/>
            <a:ext cx="3277057" cy="1676634"/>
          </a:xfrm>
          <a:prstGeom prst="rect">
            <a:avLst/>
          </a:prstGeom>
        </p:spPr>
      </p:pic>
      <p:pic>
        <p:nvPicPr>
          <p:cNvPr id="7" name="內容版面配置區 6"/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7734919" y="1814483"/>
            <a:ext cx="3998339" cy="467836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746" y="2619925"/>
            <a:ext cx="3019846" cy="306747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86265" y="1717498"/>
            <a:ext cx="2094808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開啟</a:t>
            </a:r>
            <a:r>
              <a:rPr lang="en-US" altLang="zh-TW" dirty="0"/>
              <a:t>VS</a:t>
            </a:r>
            <a:r>
              <a:rPr lang="zh-TW" altLang="en-US" dirty="0"/>
              <a:t>專案</a:t>
            </a:r>
            <a:endParaRPr lang="en-US" altLang="zh-TW" dirty="0"/>
          </a:p>
          <a:p>
            <a:r>
              <a:rPr lang="zh-TW" altLang="en-US" dirty="0"/>
              <a:t>點開</a:t>
            </a:r>
            <a:r>
              <a:rPr lang="en-US" altLang="zh-TW" dirty="0"/>
              <a:t>PCLdemo.cpp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190112" y="1992305"/>
            <a:ext cx="279828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將</a:t>
            </a:r>
            <a:r>
              <a:rPr lang="en-US" altLang="zh-TW" dirty="0"/>
              <a:t>txt</a:t>
            </a:r>
            <a:r>
              <a:rPr lang="zh-TW" altLang="en-US" dirty="0"/>
              <a:t>內的程式碼複製進去</a:t>
            </a:r>
          </a:p>
        </p:txBody>
      </p:sp>
    </p:spTree>
    <p:extLst>
      <p:ext uri="{BB962C8B-B14F-4D97-AF65-F5344CB8AC3E}">
        <p14:creationId xmlns:p14="http://schemas.microsoft.com/office/powerpoint/2010/main" val="525975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B7EE78EC-C5AB-448C-1888-499B2C65BED4}"/>
              </a:ext>
            </a:extLst>
          </p:cNvPr>
          <p:cNvGrpSpPr/>
          <p:nvPr/>
        </p:nvGrpSpPr>
        <p:grpSpPr>
          <a:xfrm>
            <a:off x="362644" y="790683"/>
            <a:ext cx="9030960" cy="4382112"/>
            <a:chOff x="362644" y="902001"/>
            <a:chExt cx="9030960" cy="4382112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2ED5227D-D947-12F4-6750-00CDF8B23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644" y="902001"/>
              <a:ext cx="9030960" cy="4382112"/>
            </a:xfrm>
            <a:prstGeom prst="rect">
              <a:avLst/>
            </a:prstGeom>
          </p:spPr>
        </p:pic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DF5BC30F-86B1-F43A-6625-3D65BFAFA940}"/>
                </a:ext>
              </a:extLst>
            </p:cNvPr>
            <p:cNvGrpSpPr/>
            <p:nvPr/>
          </p:nvGrpSpPr>
          <p:grpSpPr>
            <a:xfrm>
              <a:off x="2234316" y="2235833"/>
              <a:ext cx="3252083" cy="1801676"/>
              <a:chOff x="2234316" y="2235833"/>
              <a:chExt cx="3252083" cy="1801676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3F3EF718-CB46-ADFF-5FC8-024F94D4084E}"/>
                  </a:ext>
                </a:extLst>
              </p:cNvPr>
              <p:cNvSpPr/>
              <p:nvPr/>
            </p:nvSpPr>
            <p:spPr>
              <a:xfrm>
                <a:off x="3291839" y="3544528"/>
                <a:ext cx="1343771" cy="492981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0F22F82D-9B6E-EC24-23BE-5A35EB20F5AB}"/>
                  </a:ext>
                </a:extLst>
              </p:cNvPr>
              <p:cNvSpPr/>
              <p:nvPr/>
            </p:nvSpPr>
            <p:spPr>
              <a:xfrm>
                <a:off x="2234316" y="2235833"/>
                <a:ext cx="3252083" cy="555074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</p:grp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55D2F4E5-1983-E22A-9497-C1F007222D70}"/>
              </a:ext>
            </a:extLst>
          </p:cNvPr>
          <p:cNvSpPr txBox="1"/>
          <p:nvPr/>
        </p:nvSpPr>
        <p:spPr>
          <a:xfrm>
            <a:off x="362644" y="5469183"/>
            <a:ext cx="5489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修改這兩個就可以得執行有執行成功代表環境架設</a:t>
            </a:r>
            <a:r>
              <a:rPr lang="en-US" altLang="zh-TW" dirty="0"/>
              <a:t>ok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3526480-CC65-FDB8-6BDC-B4DF76F9A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647" y="2885603"/>
            <a:ext cx="6312707" cy="295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42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85ADF730-D002-45BB-979C-BBABDB2D1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03378766"/>
      </p:ext>
    </p:extLst>
  </p:cSld>
  <p:clrMapOvr>
    <a:masterClrMapping/>
  </p:clrMapOvr>
</p:sld>
</file>

<file path=ppt/theme/theme1.xml><?xml version="1.0" encoding="utf-8"?>
<a:theme xmlns:a="http://schemas.openxmlformats.org/drawingml/2006/main" name="AOIPPT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OIPPT模板" id="{C09A4D97-7CBC-4273-B6EE-3CBD176C6908}" vid="{9C4F1AC4-A014-44D8-A2A4-A06B99EB8A1B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AOIPPT模板</Template>
  <TotalTime>26279</TotalTime>
  <Words>683</Words>
  <Application>Microsoft Office PowerPoint</Application>
  <PresentationFormat>寬螢幕</PresentationFormat>
  <Paragraphs>101</Paragraphs>
  <Slides>28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35" baseType="lpstr">
      <vt:lpstr>微軟正黑體</vt:lpstr>
      <vt:lpstr>標楷體</vt:lpstr>
      <vt:lpstr>Arial</vt:lpstr>
      <vt:lpstr>Calibri</vt:lpstr>
      <vt:lpstr>Calibri Light</vt:lpstr>
      <vt:lpstr>Times New Roman</vt:lpstr>
      <vt:lpstr>AOIPPT模板</vt:lpstr>
      <vt:lpstr>深度相機拍攝生成點雲圖</vt:lpstr>
      <vt:lpstr>深度相機官方軟體</vt:lpstr>
      <vt:lpstr>深度相機解析度、取樣深度差異</vt:lpstr>
      <vt:lpstr>深度相機DLL檔</vt:lpstr>
      <vt:lpstr>主要功能都以包成Class</vt:lpstr>
      <vt:lpstr>深度相機連線並取像</vt:lpstr>
      <vt:lpstr>深度相機參數檔</vt:lpstr>
      <vt:lpstr>設定深度閾值</vt:lpstr>
      <vt:lpstr>PowerPoint 簡報</vt:lpstr>
      <vt:lpstr>PowerPoint 簡報</vt:lpstr>
      <vt:lpstr>使用C++ PCL生成法向量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建置PCL環境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孟叡 楊</dc:creator>
  <cp:lastModifiedBy>承運 蔡</cp:lastModifiedBy>
  <cp:revision>778</cp:revision>
  <dcterms:created xsi:type="dcterms:W3CDTF">2020-09-17T07:25:31Z</dcterms:created>
  <dcterms:modified xsi:type="dcterms:W3CDTF">2024-04-15T11:56:38Z</dcterms:modified>
</cp:coreProperties>
</file>